
<file path=[Content_Types].xml><?xml version="1.0" encoding="utf-8"?>
<Types xmlns="http://schemas.openxmlformats.org/package/2006/content-types">
  <Default Extension="bin" ContentType="application/vnd.openxmlformats-officedocument.oleObject"/>
  <Default Extension="png" ContentType="image/png"/>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1.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38"/>
  </p:notesMasterIdLst>
  <p:handoutMasterIdLst>
    <p:handoutMasterId r:id="rId39"/>
  </p:handoutMasterIdLst>
  <p:sldIdLst>
    <p:sldId id="292" r:id="rId8"/>
    <p:sldId id="363" r:id="rId9"/>
    <p:sldId id="332" r:id="rId10"/>
    <p:sldId id="414" r:id="rId11"/>
    <p:sldId id="416" r:id="rId12"/>
    <p:sldId id="417" r:id="rId13"/>
    <p:sldId id="418" r:id="rId14"/>
    <p:sldId id="419" r:id="rId15"/>
    <p:sldId id="422" r:id="rId16"/>
    <p:sldId id="420" r:id="rId17"/>
    <p:sldId id="437" r:id="rId18"/>
    <p:sldId id="424" r:id="rId19"/>
    <p:sldId id="432" r:id="rId20"/>
    <p:sldId id="423" r:id="rId21"/>
    <p:sldId id="433" r:id="rId22"/>
    <p:sldId id="425" r:id="rId23"/>
    <p:sldId id="426" r:id="rId24"/>
    <p:sldId id="427" r:id="rId25"/>
    <p:sldId id="434" r:id="rId26"/>
    <p:sldId id="436" r:id="rId27"/>
    <p:sldId id="429" r:id="rId28"/>
    <p:sldId id="435" r:id="rId29"/>
    <p:sldId id="438" r:id="rId30"/>
    <p:sldId id="439" r:id="rId31"/>
    <p:sldId id="440" r:id="rId32"/>
    <p:sldId id="442" r:id="rId33"/>
    <p:sldId id="441" r:id="rId34"/>
    <p:sldId id="443" r:id="rId35"/>
    <p:sldId id="444" r:id="rId36"/>
    <p:sldId id="360" r:id="rId37"/>
  </p:sldIdLst>
  <p:sldSz cx="10691813" cy="7559675"/>
  <p:notesSz cx="10058400" cy="7772400"/>
  <p:custDataLst>
    <p:tags r:id="rId40"/>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EAAA00"/>
    <a:srgbClr val="0091DA"/>
    <a:srgbClr val="43B02A"/>
    <a:srgbClr val="BC204B"/>
    <a:srgbClr val="F68D2E"/>
    <a:srgbClr val="00A3A1"/>
    <a:srgbClr val="C6007E"/>
    <a:srgbClr val="009A44"/>
    <a:srgbClr val="0033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6" autoAdjust="0"/>
    <p:restoredTop sz="94704" autoAdjust="0"/>
  </p:normalViewPr>
  <p:slideViewPr>
    <p:cSldViewPr snapToGrid="0">
      <p:cViewPr varScale="1">
        <p:scale>
          <a:sx n="81" d="100"/>
          <a:sy n="81" d="100"/>
        </p:scale>
        <p:origin x="1133" y="62"/>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05DEF64C-6444-C54F-9BF0-613CB0CFD382}" type="datetimeFigureOut">
              <a:rPr lang="en-US" smtClean="0">
                <a:latin typeface="Univers for KPMG Light" panose="020B0403020202020204" pitchFamily="34" charset="0"/>
              </a:rPr>
              <a:t>1/30/2020</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7381875"/>
            <a:ext cx="4359275" cy="388938"/>
          </a:xfrm>
          <a:prstGeom prst="rect">
            <a:avLst/>
          </a:prstGeom>
        </p:spPr>
        <p:txBody>
          <a:bodyPr vert="horz" lIns="91440" tIns="45720" rIns="91440" bIns="45720" rtlCol="0" anchor="b"/>
          <a:lstStyle>
            <a:lvl1pPr algn="l">
              <a:defRPr sz="12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5697538" y="7381875"/>
            <a:ext cx="4359275" cy="388938"/>
          </a:xfrm>
          <a:prstGeom prst="rect">
            <a:avLst/>
          </a:prstGeom>
        </p:spPr>
        <p:txBody>
          <a:bodyPr vert="horz" lIns="91440" tIns="45720" rIns="91440" bIns="45720" rtlCol="0" anchor="b"/>
          <a:lstStyle>
            <a:lvl1pPr algn="r">
              <a:defRPr sz="12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5697538" y="0"/>
            <a:ext cx="4359275" cy="388938"/>
          </a:xfrm>
          <a:prstGeom prst="rect">
            <a:avLst/>
          </a:prstGeom>
        </p:spPr>
        <p:txBody>
          <a:bodyPr vert="horz" lIns="91440" tIns="45720" rIns="91440" bIns="45720" rtlCol="0"/>
          <a:lstStyle>
            <a:lvl1pPr algn="r">
              <a:defRPr sz="1200">
                <a:latin typeface="Univers for KPMG Light" panose="020B0403020202020204" pitchFamily="34" charset="0"/>
              </a:defRPr>
            </a:lvl1pPr>
          </a:lstStyle>
          <a:p>
            <a:fld id="{A9B7456A-CD06-0D40-B083-11158BE207ED}" type="datetimeFigureOut">
              <a:rPr lang="en-US" smtClean="0"/>
              <a:pPr/>
              <a:t>1/30/2020</a:t>
            </a:fld>
            <a:endParaRPr lang="en-US" dirty="0"/>
          </a:p>
        </p:txBody>
      </p:sp>
      <p:sp>
        <p:nvSpPr>
          <p:cNvPr id="4" name="Slide Image Placeholder 3"/>
          <p:cNvSpPr>
            <a:spLocks noGrp="1" noRot="1" noChangeAspect="1"/>
          </p:cNvSpPr>
          <p:nvPr>
            <p:ph type="sldImg" idx="2"/>
          </p:nvPr>
        </p:nvSpPr>
        <p:spPr>
          <a:xfrm>
            <a:off x="3175000" y="971550"/>
            <a:ext cx="3708400" cy="26225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7383463"/>
            <a:ext cx="4359275" cy="388937"/>
          </a:xfrm>
          <a:prstGeom prst="rect">
            <a:avLst/>
          </a:prstGeom>
        </p:spPr>
        <p:txBody>
          <a:bodyPr vert="horz" lIns="91440" tIns="45720" rIns="91440" bIns="45720" rtlCol="0" anchor="b"/>
          <a:lstStyle>
            <a:lvl1pPr algn="l">
              <a:defRPr sz="12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a:t>
            </a:fld>
            <a:endParaRPr lang="en-US" dirty="0"/>
          </a:p>
        </p:txBody>
      </p:sp>
    </p:spTree>
    <p:extLst>
      <p:ext uri="{BB962C8B-B14F-4D97-AF65-F5344CB8AC3E}">
        <p14:creationId xmlns:p14="http://schemas.microsoft.com/office/powerpoint/2010/main" val="137534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10</a:t>
            </a:fld>
            <a:endParaRPr lang="en-US" dirty="0"/>
          </a:p>
        </p:txBody>
      </p:sp>
    </p:spTree>
    <p:extLst>
      <p:ext uri="{BB962C8B-B14F-4D97-AF65-F5344CB8AC3E}">
        <p14:creationId xmlns:p14="http://schemas.microsoft.com/office/powerpoint/2010/main" val="582362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11</a:t>
            </a:fld>
            <a:endParaRPr lang="en-US" dirty="0"/>
          </a:p>
        </p:txBody>
      </p:sp>
    </p:spTree>
    <p:extLst>
      <p:ext uri="{BB962C8B-B14F-4D97-AF65-F5344CB8AC3E}">
        <p14:creationId xmlns:p14="http://schemas.microsoft.com/office/powerpoint/2010/main" val="389578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5451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34661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14</a:t>
            </a:fld>
            <a:endParaRPr lang="en-US" dirty="0"/>
          </a:p>
        </p:txBody>
      </p:sp>
    </p:spTree>
    <p:extLst>
      <p:ext uri="{BB962C8B-B14F-4D97-AF65-F5344CB8AC3E}">
        <p14:creationId xmlns:p14="http://schemas.microsoft.com/office/powerpoint/2010/main" val="169218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0179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036386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560675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40263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501258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2</a:t>
            </a:fld>
            <a:endParaRPr lang="en-US" dirty="0"/>
          </a:p>
        </p:txBody>
      </p:sp>
    </p:spTree>
    <p:extLst>
      <p:ext uri="{BB962C8B-B14F-4D97-AF65-F5344CB8AC3E}">
        <p14:creationId xmlns:p14="http://schemas.microsoft.com/office/powerpoint/2010/main" val="2787584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914323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35981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72274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18066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5616816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270992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859913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025662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6739426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435471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75000" y="971550"/>
            <a:ext cx="3708400" cy="2622550"/>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2FEE106-D861-6343-96FF-5BF90692C3C7}" type="slidenum">
              <a:rPr lang="en-US" smtClean="0"/>
              <a:pPr/>
              <a:t>3</a:t>
            </a:fld>
            <a:endParaRPr lang="en-US" dirty="0"/>
          </a:p>
        </p:txBody>
      </p:sp>
    </p:spTree>
    <p:extLst>
      <p:ext uri="{BB962C8B-B14F-4D97-AF65-F5344CB8AC3E}">
        <p14:creationId xmlns:p14="http://schemas.microsoft.com/office/powerpoint/2010/main" val="3237290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30</a:t>
            </a:fld>
            <a:endParaRPr lang="en-US" dirty="0"/>
          </a:p>
        </p:txBody>
      </p:sp>
    </p:spTree>
    <p:extLst>
      <p:ext uri="{BB962C8B-B14F-4D97-AF65-F5344CB8AC3E}">
        <p14:creationId xmlns:p14="http://schemas.microsoft.com/office/powerpoint/2010/main" val="2038087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4</a:t>
            </a:fld>
            <a:endParaRPr lang="en-US" dirty="0"/>
          </a:p>
        </p:txBody>
      </p:sp>
    </p:spTree>
    <p:extLst>
      <p:ext uri="{BB962C8B-B14F-4D97-AF65-F5344CB8AC3E}">
        <p14:creationId xmlns:p14="http://schemas.microsoft.com/office/powerpoint/2010/main" val="3164775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290257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515356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226337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43685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3142737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4.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6" name="Image 5"/>
          <p:cNvPicPr>
            <a:picLocks noChangeAspect="1"/>
          </p:cNvPicPr>
          <p:nvPr userDrawn="1"/>
        </p:nvPicPr>
        <p:blipFill>
          <a:blip r:embed="rId3"/>
          <a:stretch>
            <a:fillRect/>
          </a:stretch>
        </p:blipFill>
        <p:spPr>
          <a:xfrm>
            <a:off x="9157905" y="7005685"/>
            <a:ext cx="793898" cy="289487"/>
          </a:xfrm>
          <a:prstGeom prst="rect">
            <a:avLst/>
          </a:prstGeom>
        </p:spPr>
      </p:pic>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 xmlns:a16="http://schemas.microsoft.com/office/drawing/2014/main"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 xmlns:a16="http://schemas.microsoft.com/office/drawing/2014/main"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eaLnBrk="1" fontAlgn="auto" hangingPunct="1">
              <a:spcBef>
                <a:spcPts val="0"/>
              </a:spcBef>
              <a:spcAft>
                <a:spcPts val="0"/>
              </a:spcAft>
              <a:defRPr/>
            </a:pPr>
            <a:endParaRPr lang="fr-FR" sz="1841" dirty="0"/>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eaLnBrk="1" fontAlgn="auto" hangingPunct="1">
              <a:spcBef>
                <a:spcPts val="0"/>
              </a:spcBef>
              <a:spcAft>
                <a:spcPts val="0"/>
              </a:spcAft>
              <a:defRPr/>
            </a:pPr>
            <a:endParaRPr sz="1750" dirty="0">
              <a:latin typeface="+mn-lt"/>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eaLnBrk="1" fontAlgn="auto" hangingPunct="1">
              <a:spcBef>
                <a:spcPts val="0"/>
              </a:spcBef>
              <a:spcAft>
                <a:spcPts val="0"/>
              </a:spcAft>
              <a:defRPr/>
            </a:pPr>
            <a:endParaRPr lang="fr-FR" sz="1841" dirty="0">
              <a:latin typeface="+mn-lt"/>
            </a:endParaRPr>
          </a:p>
        </p:txBody>
      </p:sp>
      <p:sp>
        <p:nvSpPr>
          <p:cNvPr id="5" name="Espace réservé du texte 4"/>
          <p:cNvSpPr>
            <a:spLocks noGrp="1"/>
          </p:cNvSpPr>
          <p:nvPr>
            <p:ph type="body" sz="quarter" idx="10"/>
          </p:nvPr>
        </p:nvSpPr>
        <p:spPr>
          <a:xfrm>
            <a:off x="2536000" y="1427099"/>
            <a:ext cx="7635113" cy="5168964"/>
          </a:xfrm>
          <a:prstGeom prst="rect">
            <a:avLst/>
          </a:prstGeo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pic>
        <p:nvPicPr>
          <p:cNvPr id="7" name="Image 6"/>
          <p:cNvPicPr>
            <a:picLocks noChangeAspect="1"/>
          </p:cNvPicPr>
          <p:nvPr userDrawn="1"/>
        </p:nvPicPr>
        <p:blipFill>
          <a:blip r:embed="rId2"/>
          <a:stretch>
            <a:fillRect/>
          </a:stretch>
        </p:blipFill>
        <p:spPr>
          <a:xfrm>
            <a:off x="9090027" y="760413"/>
            <a:ext cx="1005681" cy="366712"/>
          </a:xfrm>
          <a:prstGeom prst="rect">
            <a:avLst/>
          </a:prstGeom>
        </p:spPr>
      </p:pic>
    </p:spTree>
    <p:extLst>
      <p:ext uri="{BB962C8B-B14F-4D97-AF65-F5344CB8AC3E}">
        <p14:creationId xmlns:p14="http://schemas.microsoft.com/office/powerpoint/2010/main" val="6673926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image" Target="../media/image3.emf"/><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theme" Target="../theme/theme3.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7"/>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400" name="think-cell Slide" r:id="rId18" imgW="216" imgH="216" progId="TCLayout.ActiveDocument.1">
                  <p:embed/>
                </p:oleObj>
              </mc:Choice>
              <mc:Fallback>
                <p:oleObj name="think-cell Slide" r:id="rId18" imgW="216" imgH="216" progId="TCLayout.ActiveDocument.1">
                  <p:embed/>
                  <p:pic>
                    <p:nvPicPr>
                      <p:cNvPr id="0" name=""/>
                      <p:cNvPicPr/>
                      <p:nvPr/>
                    </p:nvPicPr>
                    <p:blipFill>
                      <a:blip r:embed="rId19"/>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82" r:id="rId4"/>
    <p:sldLayoutId id="2147483776" r:id="rId5"/>
    <p:sldLayoutId id="2147483772" r:id="rId6"/>
    <p:sldLayoutId id="2147483777" r:id="rId7"/>
    <p:sldLayoutId id="2147483773" r:id="rId8"/>
    <p:sldLayoutId id="2147483774" r:id="rId9"/>
    <p:sldLayoutId id="2147483775" r:id="rId10"/>
    <p:sldLayoutId id="2147483669" r:id="rId11"/>
    <p:sldLayoutId id="2147483770" r:id="rId12"/>
    <p:sldLayoutId id="2147483780" r:id="rId13"/>
    <p:sldLayoutId id="2147483808" r:id="rId14"/>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Dessin_Microsoft_Visio_2003-2010111.vsd"/><Relationship Id="rId5" Type="http://schemas.openxmlformats.org/officeDocument/2006/relationships/image" Target="../media/image14.emf"/><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1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1950720" y="5240813"/>
            <a:ext cx="7240588" cy="741362"/>
          </a:xfrm>
          <a:prstGeom prst="rect">
            <a:avLst/>
          </a:prstGeom>
        </p:spPr>
        <p:txBody>
          <a:bodyPr/>
          <a:lstStyle/>
          <a:p>
            <a:pPr>
              <a:spcBef>
                <a:spcPts val="209"/>
              </a:spcBef>
            </a:pPr>
            <a:r>
              <a:rPr lang="en-US" sz="1600" dirty="0" smtClean="0">
                <a:solidFill>
                  <a:schemeClr val="bg1"/>
                </a:solidFill>
              </a:rPr>
              <a:t>23 </a:t>
            </a:r>
            <a:r>
              <a:rPr lang="en-US" sz="1600" dirty="0" err="1">
                <a:solidFill>
                  <a:schemeClr val="bg1"/>
                </a:solidFill>
              </a:rPr>
              <a:t>janvier</a:t>
            </a:r>
            <a:r>
              <a:rPr lang="en-US" sz="1600" dirty="0">
                <a:solidFill>
                  <a:schemeClr val="bg1"/>
                </a:solidFill>
              </a:rPr>
              <a:t> 2020</a:t>
            </a:r>
            <a:endParaRPr lang="fr-FR" sz="1600" dirty="0">
              <a:solidFill>
                <a:schemeClr val="bg1"/>
              </a:solidFill>
              <a:latin typeface="KPMG Extralight" panose="020B0303030202040204" pitchFamily="34" charset="0"/>
              <a:cs typeface="Univers for KPMG"/>
            </a:endParaRPr>
          </a:p>
        </p:txBody>
      </p:sp>
      <p:sp>
        <p:nvSpPr>
          <p:cNvPr id="3" name="Title 2"/>
          <p:cNvSpPr>
            <a:spLocks noGrp="1"/>
          </p:cNvSpPr>
          <p:nvPr>
            <p:ph type="title" idx="4294967295"/>
          </p:nvPr>
        </p:nvSpPr>
        <p:spPr>
          <a:xfrm>
            <a:off x="1950720" y="1361758"/>
            <a:ext cx="8244639" cy="3320809"/>
          </a:xfrm>
        </p:spPr>
        <p:txBody>
          <a:bodyPr/>
          <a:lstStyle/>
          <a:p>
            <a:r>
              <a:rPr lang="en-US" sz="11000" b="1" dirty="0" smtClean="0">
                <a:solidFill>
                  <a:schemeClr val="bg1"/>
                </a:solidFill>
              </a:rPr>
              <a:t>BELIEVE S.A.S.</a:t>
            </a:r>
            <a:r>
              <a:rPr lang="en-US" sz="6600" b="1" dirty="0" smtClean="0">
                <a:solidFill>
                  <a:schemeClr val="bg1"/>
                </a:solidFill>
              </a:rPr>
              <a:t/>
            </a:r>
            <a:br>
              <a:rPr lang="en-US" sz="6600" b="1" dirty="0" smtClean="0">
                <a:solidFill>
                  <a:schemeClr val="bg1"/>
                </a:solidFill>
              </a:rPr>
            </a:br>
            <a:r>
              <a:rPr lang="en-US" sz="6000" b="1" dirty="0" err="1" smtClean="0">
                <a:solidFill>
                  <a:schemeClr val="bg1"/>
                </a:solidFill>
              </a:rPr>
              <a:t>Synthèse</a:t>
            </a:r>
            <a:r>
              <a:rPr lang="en-US" sz="6000" b="1" dirty="0" smtClean="0">
                <a:solidFill>
                  <a:schemeClr val="bg1"/>
                </a:solidFill>
              </a:rPr>
              <a:t> des diligences </a:t>
            </a:r>
            <a:r>
              <a:rPr lang="en-US" sz="6000" b="1" dirty="0" err="1" smtClean="0">
                <a:solidFill>
                  <a:schemeClr val="bg1"/>
                </a:solidFill>
              </a:rPr>
              <a:t>intérimaires</a:t>
            </a:r>
            <a:endParaRPr lang="en-US" sz="6000" b="1" dirty="0">
              <a:solidFill>
                <a:schemeClr val="bg1"/>
              </a:solidFill>
            </a:endParaRPr>
          </a:p>
        </p:txBody>
      </p:sp>
      <p:grpSp>
        <p:nvGrpSpPr>
          <p:cNvPr id="6" name="Groupe 5"/>
          <p:cNvGrpSpPr/>
          <p:nvPr/>
        </p:nvGrpSpPr>
        <p:grpSpPr>
          <a:xfrm>
            <a:off x="0" y="-879081"/>
            <a:ext cx="2052200" cy="827880"/>
            <a:chOff x="0" y="-1035496"/>
            <a:chExt cx="2052200" cy="827880"/>
          </a:xfrm>
        </p:grpSpPr>
        <p:sp>
          <p:nvSpPr>
            <p:cNvPr id="7" name="Rectangle 6"/>
            <p:cNvSpPr/>
            <p:nvPr/>
          </p:nvSpPr>
          <p:spPr>
            <a:xfrm>
              <a:off x="0" y="-1035496"/>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8" name="Rectangle 7"/>
            <p:cNvSpPr/>
            <p:nvPr/>
          </p:nvSpPr>
          <p:spPr>
            <a:xfrm>
              <a:off x="288032" y="-1035496"/>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9" name="Rectangle 8"/>
            <p:cNvSpPr/>
            <p:nvPr/>
          </p:nvSpPr>
          <p:spPr>
            <a:xfrm>
              <a:off x="576064" y="-1035496"/>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0" name="Rectangle 9"/>
            <p:cNvSpPr/>
            <p:nvPr/>
          </p:nvSpPr>
          <p:spPr>
            <a:xfrm>
              <a:off x="936104" y="-1035496"/>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1" name="Rectangle 10"/>
            <p:cNvSpPr/>
            <p:nvPr/>
          </p:nvSpPr>
          <p:spPr>
            <a:xfrm>
              <a:off x="1224136" y="-1035496"/>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2" name="Rectangle 11"/>
            <p:cNvSpPr/>
            <p:nvPr/>
          </p:nvSpPr>
          <p:spPr>
            <a:xfrm>
              <a:off x="1512168" y="-1026562"/>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3" name="Rectangle 12"/>
            <p:cNvSpPr/>
            <p:nvPr/>
          </p:nvSpPr>
          <p:spPr>
            <a:xfrm>
              <a:off x="1800200" y="-1026562"/>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4" name="Rectangle 13"/>
            <p:cNvSpPr/>
            <p:nvPr/>
          </p:nvSpPr>
          <p:spPr>
            <a:xfrm>
              <a:off x="1512168" y="-459616"/>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5" name="Rectangle 14"/>
            <p:cNvSpPr/>
            <p:nvPr/>
          </p:nvSpPr>
          <p:spPr>
            <a:xfrm>
              <a:off x="0" y="-459616"/>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6" name="Rectangle 15"/>
            <p:cNvSpPr/>
            <p:nvPr/>
          </p:nvSpPr>
          <p:spPr>
            <a:xfrm>
              <a:off x="288032" y="-459616"/>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7" name="Rectangle 16"/>
            <p:cNvSpPr/>
            <p:nvPr/>
          </p:nvSpPr>
          <p:spPr>
            <a:xfrm>
              <a:off x="576064" y="-459616"/>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8" name="Rectangle 17"/>
            <p:cNvSpPr/>
            <p:nvPr/>
          </p:nvSpPr>
          <p:spPr>
            <a:xfrm>
              <a:off x="936104" y="-459616"/>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9" name="Rectangle 18"/>
            <p:cNvSpPr/>
            <p:nvPr/>
          </p:nvSpPr>
          <p:spPr>
            <a:xfrm>
              <a:off x="1224136" y="-459616"/>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0" name="Rectangle 19"/>
            <p:cNvSpPr/>
            <p:nvPr/>
          </p:nvSpPr>
          <p:spPr>
            <a:xfrm>
              <a:off x="0" y="-756398"/>
              <a:ext cx="252000" cy="252000"/>
            </a:xfrm>
            <a:prstGeom prst="rect">
              <a:avLst/>
            </a:prstGeom>
            <a:solidFill>
              <a:srgbClr val="00338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1" name="Rectangle 20"/>
            <p:cNvSpPr/>
            <p:nvPr/>
          </p:nvSpPr>
          <p:spPr>
            <a:xfrm>
              <a:off x="288032" y="-756398"/>
              <a:ext cx="252000" cy="252000"/>
            </a:xfrm>
            <a:prstGeom prst="rect">
              <a:avLst/>
            </a:prstGeom>
            <a:solidFill>
              <a:srgbClr val="005EB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2" name="Rectangle 21"/>
            <p:cNvSpPr/>
            <p:nvPr/>
          </p:nvSpPr>
          <p:spPr>
            <a:xfrm>
              <a:off x="576064" y="-756398"/>
              <a:ext cx="252000" cy="252000"/>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3" name="Rectangle 22"/>
            <p:cNvSpPr/>
            <p:nvPr/>
          </p:nvSpPr>
          <p:spPr>
            <a:xfrm>
              <a:off x="936104" y="-756398"/>
              <a:ext cx="252000" cy="252000"/>
            </a:xfrm>
            <a:prstGeom prst="rect">
              <a:avLst/>
            </a:prstGeom>
            <a:solidFill>
              <a:srgbClr val="48369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4" name="Rectangle 23"/>
            <p:cNvSpPr/>
            <p:nvPr/>
          </p:nvSpPr>
          <p:spPr>
            <a:xfrm>
              <a:off x="1224136" y="-756398"/>
              <a:ext cx="252000" cy="252000"/>
            </a:xfrm>
            <a:prstGeom prst="rect">
              <a:avLst/>
            </a:prstGeom>
            <a:solidFill>
              <a:srgbClr val="470A6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5" name="Rectangle 24"/>
            <p:cNvSpPr/>
            <p:nvPr/>
          </p:nvSpPr>
          <p:spPr>
            <a:xfrm>
              <a:off x="1512168" y="-756398"/>
              <a:ext cx="252000" cy="252000"/>
            </a:xfrm>
            <a:prstGeom prst="rect">
              <a:avLst/>
            </a:prstGeom>
            <a:solidFill>
              <a:srgbClr val="6D20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6" name="Rectangle 25"/>
            <p:cNvSpPr/>
            <p:nvPr/>
          </p:nvSpPr>
          <p:spPr>
            <a:xfrm>
              <a:off x="1800200" y="-756398"/>
              <a:ext cx="252000" cy="252000"/>
            </a:xfrm>
            <a:prstGeom prst="rect">
              <a:avLst/>
            </a:prstGeom>
            <a:solidFill>
              <a:srgbClr val="00A3A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grpSp>
      <p:sp>
        <p:nvSpPr>
          <p:cNvPr id="28" name="Rectangle 10"/>
          <p:cNvSpPr txBox="1">
            <a:spLocks noChangeArrowheads="1"/>
          </p:cNvSpPr>
          <p:nvPr/>
        </p:nvSpPr>
        <p:spPr bwMode="auto">
          <a:xfrm>
            <a:off x="10806864" y="509457"/>
            <a:ext cx="2089150" cy="309563"/>
          </a:xfrm>
          <a:prstGeom prst="rect">
            <a:avLst/>
          </a:prstGeom>
          <a:solidFill>
            <a:srgbClr val="BC204B"/>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points d’attention </a:t>
            </a:r>
          </a:p>
        </p:txBody>
      </p:sp>
      <p:sp>
        <p:nvSpPr>
          <p:cNvPr id="29" name="Rectangle 10"/>
          <p:cNvSpPr txBox="1">
            <a:spLocks noChangeArrowheads="1"/>
          </p:cNvSpPr>
          <p:nvPr/>
        </p:nvSpPr>
        <p:spPr bwMode="auto">
          <a:xfrm>
            <a:off x="10806864" y="66545"/>
            <a:ext cx="2089150" cy="309562"/>
          </a:xfrm>
          <a:prstGeom prst="rect">
            <a:avLst/>
          </a:prstGeom>
          <a:solidFill>
            <a:srgbClr val="009A44"/>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conseils </a:t>
            </a:r>
          </a:p>
        </p:txBody>
      </p:sp>
      <p:sp>
        <p:nvSpPr>
          <p:cNvPr id="30" name="Rectangle 10"/>
          <p:cNvSpPr txBox="1">
            <a:spLocks noChangeArrowheads="1"/>
          </p:cNvSpPr>
          <p:nvPr/>
        </p:nvSpPr>
        <p:spPr bwMode="auto">
          <a:xfrm>
            <a:off x="10806864" y="930145"/>
            <a:ext cx="2087563" cy="309562"/>
          </a:xfrm>
          <a:prstGeom prst="rect">
            <a:avLst/>
          </a:prstGeom>
          <a:solidFill>
            <a:srgbClr val="00338D"/>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choix</a:t>
            </a:r>
          </a:p>
        </p:txBody>
      </p:sp>
      <p:sp>
        <p:nvSpPr>
          <p:cNvPr id="33" name="ZoneTexte 32"/>
          <p:cNvSpPr txBox="1"/>
          <p:nvPr/>
        </p:nvSpPr>
        <p:spPr>
          <a:xfrm>
            <a:off x="7583440" y="7311711"/>
            <a:ext cx="3384376" cy="369332"/>
          </a:xfrm>
          <a:prstGeom prst="rect">
            <a:avLst/>
          </a:prstGeom>
          <a:noFill/>
        </p:spPr>
        <p:txBody>
          <a:bodyPr wrap="square" rtlCol="0">
            <a:spAutoFit/>
          </a:bodyPr>
          <a:lstStyle/>
          <a:p>
            <a:r>
              <a:rPr lang="fr-FR" sz="1800" b="1" dirty="0">
                <a:solidFill>
                  <a:srgbClr val="C00000"/>
                </a:solidFill>
                <a:latin typeface="Univers 45 Light" pitchFamily="2" charset="0"/>
              </a:rPr>
              <a:t>DRAFT FOR DISCUSSIONS</a:t>
            </a:r>
          </a:p>
        </p:txBody>
      </p:sp>
      <p:pic>
        <p:nvPicPr>
          <p:cNvPr id="2" name="Image 1"/>
          <p:cNvPicPr>
            <a:picLocks noChangeAspect="1"/>
          </p:cNvPicPr>
          <p:nvPr/>
        </p:nvPicPr>
        <p:blipFill>
          <a:blip r:embed="rId3"/>
          <a:stretch>
            <a:fillRect/>
          </a:stretch>
        </p:blipFill>
        <p:spPr>
          <a:xfrm>
            <a:off x="1638167" y="363032"/>
            <a:ext cx="1207983" cy="440480"/>
          </a:xfrm>
          <a:prstGeom prst="rect">
            <a:avLst/>
          </a:prstGeom>
        </p:spPr>
      </p:pic>
    </p:spTree>
    <p:extLst>
      <p:ext uri="{BB962C8B-B14F-4D97-AF65-F5344CB8AC3E}">
        <p14:creationId xmlns:p14="http://schemas.microsoft.com/office/powerpoint/2010/main" val="3921829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dirty="0" smtClean="0"/>
              <a:t>Synthèse </a:t>
            </a:r>
            <a:r>
              <a:rPr lang="fr-FR" dirty="0"/>
              <a:t>de notre appréciation sur le contrôle interne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1394511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Répartition </a:t>
            </a:r>
            <a:r>
              <a:rPr lang="fr-FR" sz="4000" dirty="0" smtClean="0"/>
              <a:t>des principaux cycles pour l’audit des comptes sociaux</a:t>
            </a:r>
            <a:endParaRPr lang="fr-FR" sz="4000" dirty="0"/>
          </a:p>
        </p:txBody>
      </p:sp>
      <p:sp>
        <p:nvSpPr>
          <p:cNvPr id="3" name="Espace réservé du texte 2"/>
          <p:cNvSpPr>
            <a:spLocks noGrp="1"/>
          </p:cNvSpPr>
          <p:nvPr>
            <p:ph type="body" sz="quarter" idx="13"/>
          </p:nvPr>
        </p:nvSpPr>
        <p:spPr>
          <a:xfrm>
            <a:off x="1962148" y="2490355"/>
            <a:ext cx="4114800" cy="4780013"/>
          </a:xfrm>
        </p:spPr>
        <p:txBody>
          <a:bodyPr/>
          <a:lstStyle/>
          <a:p>
            <a:pPr marL="285750" indent="-285750">
              <a:buFont typeface="Arial" panose="020B0604020202020204" pitchFamily="34" charset="0"/>
              <a:buChar char="•"/>
            </a:pPr>
            <a:r>
              <a:rPr lang="fr-FR" sz="1600" b="0" dirty="0"/>
              <a:t>Immobilisations financières</a:t>
            </a:r>
          </a:p>
          <a:p>
            <a:pPr marL="285750" indent="-285750">
              <a:buFont typeface="Arial" panose="020B0604020202020204" pitchFamily="34" charset="0"/>
              <a:buChar char="•"/>
            </a:pPr>
            <a:r>
              <a:rPr lang="fr-FR" sz="1600" b="0" dirty="0" smtClean="0"/>
              <a:t>Clients</a:t>
            </a:r>
          </a:p>
          <a:p>
            <a:pPr marL="285750" indent="-285750">
              <a:buFont typeface="Arial" panose="020B0604020202020204" pitchFamily="34" charset="0"/>
              <a:buChar char="•"/>
            </a:pPr>
            <a:r>
              <a:rPr lang="fr-FR" sz="1600" b="0" dirty="0" smtClean="0"/>
              <a:t>Chiffres d’affaires</a:t>
            </a:r>
            <a:endParaRPr lang="fr-FR" sz="1600" b="0" dirty="0"/>
          </a:p>
          <a:p>
            <a:pPr marL="285750" indent="-285750">
              <a:buFont typeface="Arial" panose="020B0604020202020204" pitchFamily="34" charset="0"/>
              <a:buChar char="•"/>
            </a:pPr>
            <a:r>
              <a:rPr lang="fr-FR" sz="1600" b="0" dirty="0" smtClean="0"/>
              <a:t>Royalties et avances</a:t>
            </a:r>
            <a:endParaRPr lang="fr-FR" sz="1600" b="0" dirty="0"/>
          </a:p>
          <a:p>
            <a:pPr marL="285750" indent="-285750">
              <a:buFont typeface="Arial" panose="020B0604020202020204" pitchFamily="34" charset="0"/>
              <a:buChar char="•"/>
            </a:pPr>
            <a:r>
              <a:rPr lang="fr-FR" sz="1600" b="0" dirty="0" err="1"/>
              <a:t>Intercompagnies</a:t>
            </a:r>
            <a:endParaRPr lang="fr-FR" sz="1600" b="0" dirty="0"/>
          </a:p>
          <a:p>
            <a:pPr marL="285750" indent="-285750">
              <a:buFont typeface="Arial" panose="020B0604020202020204" pitchFamily="34" charset="0"/>
              <a:buChar char="•"/>
            </a:pPr>
            <a:r>
              <a:rPr lang="fr-FR" sz="1600" b="0" dirty="0"/>
              <a:t>Provision pour Risques &amp; </a:t>
            </a:r>
            <a:r>
              <a:rPr lang="fr-FR" sz="1600" b="0" dirty="0" smtClean="0"/>
              <a:t>Charges</a:t>
            </a:r>
            <a:endParaRPr lang="fr-FR" sz="1600" b="0" dirty="0"/>
          </a:p>
        </p:txBody>
      </p:sp>
      <p:sp>
        <p:nvSpPr>
          <p:cNvPr id="4" name="Espace réservé du texte 3"/>
          <p:cNvSpPr>
            <a:spLocks noGrp="1"/>
          </p:cNvSpPr>
          <p:nvPr>
            <p:ph type="body" sz="quarter" idx="14"/>
          </p:nvPr>
        </p:nvSpPr>
        <p:spPr>
          <a:xfrm>
            <a:off x="6308724" y="2490355"/>
            <a:ext cx="4114800" cy="4780013"/>
          </a:xfrm>
        </p:spPr>
        <p:txBody>
          <a:bodyPr/>
          <a:lstStyle/>
          <a:p>
            <a:pPr marL="285750" indent="-285750">
              <a:buFont typeface="Arial" panose="020B0604020202020204" pitchFamily="34" charset="0"/>
              <a:buChar char="•"/>
            </a:pPr>
            <a:r>
              <a:rPr lang="fr-FR" sz="1600" b="0" dirty="0"/>
              <a:t>Immobilisations incorporelles &amp; corporelles</a:t>
            </a:r>
          </a:p>
          <a:p>
            <a:pPr marL="285750" indent="-285750">
              <a:buFont typeface="Arial" panose="020B0604020202020204" pitchFamily="34" charset="0"/>
              <a:buChar char="•"/>
            </a:pPr>
            <a:r>
              <a:rPr lang="fr-FR" sz="1600" b="0" dirty="0"/>
              <a:t>Stocks</a:t>
            </a:r>
          </a:p>
          <a:p>
            <a:pPr marL="285750" indent="-285750">
              <a:buFont typeface="Arial" panose="020B0604020202020204" pitchFamily="34" charset="0"/>
              <a:buChar char="•"/>
            </a:pPr>
            <a:r>
              <a:rPr lang="fr-FR" sz="1600" b="0" dirty="0"/>
              <a:t>Emprunts / Trésorerie</a:t>
            </a:r>
          </a:p>
          <a:p>
            <a:pPr marL="285750" indent="-285750">
              <a:buFont typeface="Arial" panose="020B0604020202020204" pitchFamily="34" charset="0"/>
              <a:buChar char="•"/>
            </a:pPr>
            <a:r>
              <a:rPr lang="fr-FR" sz="1600" b="0" dirty="0"/>
              <a:t>Personnel</a:t>
            </a:r>
          </a:p>
          <a:p>
            <a:pPr marL="285750" indent="-285750">
              <a:buFont typeface="Arial" panose="020B0604020202020204" pitchFamily="34" charset="0"/>
              <a:buChar char="•"/>
            </a:pPr>
            <a:r>
              <a:rPr lang="fr-FR" sz="1600" b="0" dirty="0"/>
              <a:t>Impôt et taxes</a:t>
            </a:r>
          </a:p>
          <a:p>
            <a:pPr marL="285750" indent="-285750">
              <a:buFont typeface="Arial" panose="020B0604020202020204" pitchFamily="34" charset="0"/>
              <a:buChar char="•"/>
            </a:pPr>
            <a:r>
              <a:rPr lang="fr-FR" sz="1600" b="0" dirty="0"/>
              <a:t>Frais généraux (AACE Cpte 60/61/62</a:t>
            </a:r>
            <a:r>
              <a:rPr lang="fr-FR" sz="1600" b="0" dirty="0" smtClean="0"/>
              <a:t>)</a:t>
            </a:r>
            <a:endParaRPr lang="fr-FR" sz="1600" b="0" dirty="0"/>
          </a:p>
        </p:txBody>
      </p:sp>
      <p:pic>
        <p:nvPicPr>
          <p:cNvPr id="7" name="Image 6"/>
          <p:cNvPicPr>
            <a:picLocks noChangeAspect="1"/>
          </p:cNvPicPr>
          <p:nvPr/>
        </p:nvPicPr>
        <p:blipFill>
          <a:blip r:embed="rId3"/>
          <a:stretch>
            <a:fillRect/>
          </a:stretch>
        </p:blipFill>
        <p:spPr>
          <a:xfrm>
            <a:off x="3172241" y="1503420"/>
            <a:ext cx="1500405" cy="627442"/>
          </a:xfrm>
          <a:prstGeom prst="rect">
            <a:avLst/>
          </a:prstGeom>
        </p:spPr>
      </p:pic>
      <p:pic>
        <p:nvPicPr>
          <p:cNvPr id="8" name="Image 7"/>
          <p:cNvPicPr>
            <a:picLocks noChangeAspect="1"/>
          </p:cNvPicPr>
          <p:nvPr/>
        </p:nvPicPr>
        <p:blipFill>
          <a:blip r:embed="rId4"/>
          <a:stretch>
            <a:fillRect/>
          </a:stretch>
        </p:blipFill>
        <p:spPr>
          <a:xfrm>
            <a:off x="7309859" y="1565097"/>
            <a:ext cx="1551565" cy="565764"/>
          </a:xfrm>
          <a:prstGeom prst="rect">
            <a:avLst/>
          </a:prstGeom>
        </p:spPr>
      </p:pic>
      <p:pic>
        <p:nvPicPr>
          <p:cNvPr id="9" name="Image 8"/>
          <p:cNvPicPr>
            <a:picLocks noChangeAspect="1"/>
          </p:cNvPicPr>
          <p:nvPr/>
        </p:nvPicPr>
        <p:blipFill>
          <a:blip r:embed="rId4"/>
          <a:stretch>
            <a:fillRect/>
          </a:stretch>
        </p:blipFill>
        <p:spPr>
          <a:xfrm>
            <a:off x="493087" y="6702627"/>
            <a:ext cx="826134" cy="301242"/>
          </a:xfrm>
          <a:prstGeom prst="rect">
            <a:avLst/>
          </a:prstGeom>
        </p:spPr>
      </p:pic>
    </p:spTree>
    <p:extLst>
      <p:ext uri="{BB962C8B-B14F-4D97-AF65-F5344CB8AC3E}">
        <p14:creationId xmlns:p14="http://schemas.microsoft.com/office/powerpoint/2010/main" val="504241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Synthèse de notre appréciation sur le contrôle </a:t>
            </a:r>
            <a:r>
              <a:rPr lang="fr-FR" sz="1100" b="1" dirty="0" smtClean="0">
                <a:solidFill>
                  <a:srgbClr val="002060"/>
                </a:solidFill>
                <a:latin typeface="Univers LT Std 45 Light"/>
                <a:cs typeface="Univers LT Std 45 Light"/>
              </a:rPr>
              <a:t>interne</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6"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Synthèse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Espace réservé du texte 2"/>
          <p:cNvSpPr txBox="1">
            <a:spLocks/>
          </p:cNvSpPr>
          <p:nvPr/>
        </p:nvSpPr>
        <p:spPr>
          <a:xfrm>
            <a:off x="975828" y="1604234"/>
            <a:ext cx="3751028" cy="640766"/>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1" defTabSz="914400"/>
            <a:r>
              <a:rPr lang="fr-FR" kern="0" dirty="0" smtClean="0"/>
              <a:t>Dans la limite des travaux réalisés, nous vous présentons ci-après notre synthèse de l’appréciation des risques suite à notre revue :</a:t>
            </a:r>
          </a:p>
          <a:p>
            <a:pPr defTabSz="914400"/>
            <a:endParaRPr lang="fr-FR" kern="0" dirty="0" smtClean="0"/>
          </a:p>
          <a:p>
            <a:pPr defTabSz="914400"/>
            <a:endParaRPr lang="fr-FR" kern="0" dirty="0" smtClean="0"/>
          </a:p>
          <a:p>
            <a:pPr defTabSz="914400"/>
            <a:endParaRPr lang="fr-FR" kern="0" dirty="0" smtClean="0"/>
          </a:p>
          <a:p>
            <a:pPr defTabSz="914400"/>
            <a:endParaRPr lang="fr-FR" kern="0" dirty="0" smtClean="0"/>
          </a:p>
          <a:p>
            <a:pPr defTabSz="914400"/>
            <a:endParaRPr lang="fr-FR" kern="0" dirty="0"/>
          </a:p>
        </p:txBody>
      </p:sp>
      <p:graphicFrame>
        <p:nvGraphicFramePr>
          <p:cNvPr id="8" name="Group 102"/>
          <p:cNvGraphicFramePr>
            <a:graphicFrameLocks noGrp="1"/>
          </p:cNvGraphicFramePr>
          <p:nvPr>
            <p:custDataLst>
              <p:tags r:id="rId1"/>
            </p:custDataLst>
            <p:extLst>
              <p:ext uri="{D42A27DB-BD31-4B8C-83A1-F6EECF244321}">
                <p14:modId xmlns:p14="http://schemas.microsoft.com/office/powerpoint/2010/main" val="488685316"/>
              </p:ext>
            </p:extLst>
          </p:nvPr>
        </p:nvGraphicFramePr>
        <p:xfrm>
          <a:off x="975830" y="2420136"/>
          <a:ext cx="3751026" cy="4069086"/>
        </p:xfrm>
        <a:graphic>
          <a:graphicData uri="http://schemas.openxmlformats.org/drawingml/2006/table">
            <a:tbl>
              <a:tblPr/>
              <a:tblGrid>
                <a:gridCol w="259299"/>
                <a:gridCol w="1373359"/>
                <a:gridCol w="2118368"/>
              </a:tblGrid>
              <a:tr h="251618">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1" i="0" u="none" strike="noStrike" cap="none" normalizeH="0" baseline="0" dirty="0" smtClean="0">
                        <a:ln>
                          <a:noFill/>
                        </a:ln>
                        <a:solidFill>
                          <a:schemeClr val="tx2"/>
                        </a:solidFill>
                        <a:effectLst/>
                        <a:latin typeface="Univers 45 Light" pitchFamily="2" charset="0"/>
                      </a:endParaRPr>
                    </a:p>
                  </a:txBody>
                  <a:tcPr marL="54000" marR="54000" marT="54000" marB="54000"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0" marR="0" lvl="0" indent="0" algn="l" defTabSz="762000" rtl="0" eaLnBrk="1" fontAlgn="base" latinLnBrk="0" hangingPunct="1">
                        <a:lnSpc>
                          <a:spcPct val="100000"/>
                        </a:lnSpc>
                        <a:spcBef>
                          <a:spcPct val="40000"/>
                        </a:spcBef>
                        <a:spcAft>
                          <a:spcPct val="0"/>
                        </a:spcAft>
                        <a:buClrTx/>
                        <a:buSzTx/>
                        <a:buFontTx/>
                        <a:buNone/>
                        <a:tabLst>
                          <a:tab pos="2247900" algn="ctr"/>
                          <a:tab pos="4305300" algn="ctr"/>
                        </a:tabLst>
                      </a:pPr>
                      <a:r>
                        <a:rPr kumimoji="0" lang="fr-FR" sz="800" b="1" i="0" u="none" strike="noStrike" cap="none" normalizeH="0" baseline="0" dirty="0" smtClean="0">
                          <a:ln>
                            <a:noFill/>
                          </a:ln>
                          <a:solidFill>
                            <a:schemeClr val="tx1"/>
                          </a:solidFill>
                          <a:effectLst/>
                          <a:latin typeface="Univers 45 Light" pitchFamily="2" charset="0"/>
                        </a:rPr>
                        <a:t>         Niveaux de risque</a:t>
                      </a:r>
                      <a:endParaRPr kumimoji="0" lang="fr-FR" sz="800" b="1" i="0" u="none" strike="noStrike" cap="none" normalizeH="0" baseline="0" dirty="0" smtClean="0">
                        <a:ln>
                          <a:noFill/>
                        </a:ln>
                        <a:solidFill>
                          <a:schemeClr val="tx2"/>
                        </a:solidFill>
                        <a:effectLst/>
                        <a:latin typeface="Univers 45 Light" pitchFamily="2" charset="0"/>
                      </a:endParaRPr>
                    </a:p>
                  </a:txBody>
                  <a:tcPr marL="0" marR="54000" marT="54000" marB="0" horzOverflow="overflow">
                    <a:lnL w="6350" cap="flat" cmpd="sng" algn="ctr">
                      <a:noFill/>
                      <a:prstDash val="solid"/>
                      <a:round/>
                      <a:headEnd type="none" w="sm" len="sm"/>
                      <a:tailEnd type="none" w="sm" len="sm"/>
                    </a:lnL>
                    <a:lnR>
                      <a:noFill/>
                    </a:lnR>
                    <a:lnT>
                      <a:noFill/>
                    </a:lnT>
                    <a:lnB>
                      <a:noFill/>
                    </a:lnB>
                    <a:lnTlToBr>
                      <a:noFill/>
                    </a:lnTlToBr>
                    <a:lnBlToTr>
                      <a:noFill/>
                    </a:lnBlToTr>
                    <a:no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Réception des </a:t>
                      </a:r>
                      <a:r>
                        <a:rPr kumimoji="0" lang="fr-FR" sz="800" b="0" i="0" u="none" strike="noStrike" cap="none" normalizeH="0" baseline="0" dirty="0" err="1" smtClean="0">
                          <a:ln>
                            <a:noFill/>
                          </a:ln>
                          <a:solidFill>
                            <a:schemeClr val="tx1"/>
                          </a:solidFill>
                          <a:effectLst/>
                          <a:latin typeface="Univers 45 Light" pitchFamily="2" charset="0"/>
                        </a:rPr>
                        <a:t>statements</a:t>
                      </a:r>
                      <a:endParaRPr kumimoji="0" lang="fr-FR" sz="8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3778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Royalties</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Avances</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Production immobilisée</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Personnel</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245809">
                <a:tc>
                  <a:txBody>
                    <a:bodyPr/>
                    <a:lstStyle/>
                    <a:p>
                      <a:pPr marL="177800" lvl="2" indent="-177800" algn="ctr">
                        <a:spcBef>
                          <a:spcPts val="600"/>
                        </a:spcBef>
                        <a:buClr>
                          <a:srgbClr val="97989A"/>
                        </a:buClr>
                      </a:pPr>
                      <a:endParaRPr lang="fr-FR" sz="1200" dirty="0" smtClean="0">
                        <a:solidFill>
                          <a:srgbClr val="000000"/>
                        </a:solidFill>
                        <a:cs typeface="Arial" pitchFamily="34" charset="0"/>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fr-FR" sz="800" dirty="0" smtClean="0">
                        <a:latin typeface="Arial" charset="0"/>
                      </a:endParaRPr>
                    </a:p>
                  </a:txBody>
                  <a:tcPr marL="36000" marR="54000" marT="72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332068">
                <a:tc>
                  <a:txBody>
                    <a:bodyPr/>
                    <a:lstStyle/>
                    <a:p>
                      <a:pPr marL="177800" lvl="2" indent="-177800" algn="r">
                        <a:spcBef>
                          <a:spcPts val="600"/>
                        </a:spcBef>
                        <a:buClr>
                          <a:srgbClr val="97989A"/>
                        </a:buClr>
                      </a:pPr>
                      <a:r>
                        <a:rPr lang="fr-FR" sz="1200" dirty="0" smtClean="0">
                          <a:solidFill>
                            <a:srgbClr val="9E3039"/>
                          </a:solidFill>
                          <a:sym typeface="Wingdings"/>
                        </a:rPr>
                        <a:t></a:t>
                      </a:r>
                      <a:endParaRPr lang="fr-FR" sz="1200" dirty="0" smtClean="0">
                        <a:solidFill>
                          <a:srgbClr val="000000"/>
                        </a:solidFill>
                        <a:cs typeface="Arial" pitchFamily="34" charset="0"/>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rPr>
                        <a:t>Le sous-processus fait l’objet d’un ou plusieurs points de recommandation de niveau de risque élevé.</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350640">
                <a:tc>
                  <a:txBody>
                    <a:bodyPr/>
                    <a:lstStyle/>
                    <a:p>
                      <a:pPr marL="0" marR="0" lvl="0" indent="0" algn="r" defTabSz="762000" rtl="0" eaLnBrk="1" fontAlgn="base" latinLnBrk="0" hangingPunct="1">
                        <a:lnSpc>
                          <a:spcPct val="100000"/>
                        </a:lnSpc>
                        <a:spcBef>
                          <a:spcPct val="40000"/>
                        </a:spcBef>
                        <a:spcAft>
                          <a:spcPct val="0"/>
                        </a:spcAft>
                        <a:buClrTx/>
                        <a:buSzTx/>
                        <a:buFontTx/>
                        <a:buNone/>
                        <a:tabLst/>
                        <a:defRPr/>
                      </a:pPr>
                      <a:r>
                        <a:rPr lang="fr-FR" sz="1200" dirty="0" smtClean="0">
                          <a:solidFill>
                            <a:srgbClr val="D67A40"/>
                          </a:solidFill>
                          <a:cs typeface="Arial" pitchFamily="34" charset="0"/>
                          <a:sym typeface="Wingdings" pitchFamily="2" charset="2"/>
                        </a:rPr>
                        <a:t></a:t>
                      </a:r>
                      <a:endParaRPr kumimoji="0" lang="fr-FR" sz="1200" b="0" i="0" u="none" strike="noStrike" cap="none" normalizeH="0" baseline="0" dirty="0" smtClean="0">
                        <a:ln>
                          <a:noFill/>
                        </a:ln>
                        <a:solidFill>
                          <a:srgbClr val="D67A40"/>
                        </a:solidFill>
                        <a:effectLst/>
                        <a:latin typeface="+mn-lt"/>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rPr>
                        <a:t>Le sous-processus fait l’objet d’un ou plusieurs points de recommandation de niveau de risque modéré. </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588438">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lang="fr-FR" sz="1200" dirty="0" smtClean="0">
                          <a:solidFill>
                            <a:srgbClr val="7AB800"/>
                          </a:solidFill>
                          <a:cs typeface="Arial" pitchFamily="34" charset="0"/>
                          <a:sym typeface="Wingdings" pitchFamily="2" charset="2"/>
                        </a:rPr>
                        <a:t></a:t>
                      </a:r>
                      <a:endParaRPr kumimoji="0" lang="fr-FR" sz="1200" b="0" i="0" u="none" strike="noStrike" cap="none" normalizeH="0" baseline="0" dirty="0" smtClean="0">
                        <a:ln>
                          <a:noFill/>
                        </a:ln>
                        <a:solidFill>
                          <a:schemeClr val="tx1"/>
                        </a:solidFill>
                        <a:effectLst/>
                        <a:latin typeface="+mn-lt"/>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solidFill>
                            <a:srgbClr val="000000"/>
                          </a:solidFill>
                          <a:latin typeface="Univers 45 Light" pitchFamily="2" charset="0"/>
                          <a:cs typeface="Arial" pitchFamily="34" charset="0"/>
                        </a:rPr>
                        <a:t>L</a:t>
                      </a:r>
                      <a:r>
                        <a:rPr lang="fr-FR" sz="800" dirty="0" smtClean="0">
                          <a:latin typeface="Univers 45 Light" pitchFamily="2" charset="0"/>
                        </a:rPr>
                        <a:t>e sous-processus fait l’objet d’un ou plusieurs points de recommandation de niveau de risque faible ou, sur la base de nos travaux, nous n’avons pas détecté de point nécessitant une recommandation.</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en-US" sz="1400" dirty="0">
                        <a:latin typeface="+mn-lt"/>
                      </a:endParaRPr>
                    </a:p>
                  </a:txBody>
                  <a:tcPr marL="54000" marR="54000" marT="54000" marB="54000" anchor="ctr" horzOverflow="overflow"/>
                </a:tc>
              </a:tr>
            </a:tbl>
          </a:graphicData>
        </a:graphic>
      </p:graphicFrame>
      <p:sp>
        <p:nvSpPr>
          <p:cNvPr id="9" name="Rectangle 80"/>
          <p:cNvSpPr>
            <a:spLocks noChangeArrowheads="1"/>
          </p:cNvSpPr>
          <p:nvPr>
            <p:custDataLst>
              <p:tags r:id="rId2"/>
            </p:custDataLst>
          </p:nvPr>
        </p:nvSpPr>
        <p:spPr bwMode="gray">
          <a:xfrm>
            <a:off x="2563330" y="2791602"/>
            <a:ext cx="1258888" cy="144462"/>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0" name="Rectangle 84"/>
          <p:cNvSpPr>
            <a:spLocks noChangeArrowheads="1"/>
          </p:cNvSpPr>
          <p:nvPr>
            <p:custDataLst>
              <p:tags r:id="rId3"/>
            </p:custDataLst>
          </p:nvPr>
        </p:nvSpPr>
        <p:spPr bwMode="gray">
          <a:xfrm>
            <a:off x="2561743" y="3201177"/>
            <a:ext cx="1260475" cy="144462"/>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1" name="Rectangle 85"/>
          <p:cNvSpPr>
            <a:spLocks noChangeArrowheads="1"/>
          </p:cNvSpPr>
          <p:nvPr>
            <p:custDataLst>
              <p:tags r:id="rId4"/>
            </p:custDataLst>
          </p:nvPr>
        </p:nvSpPr>
        <p:spPr bwMode="gray">
          <a:xfrm>
            <a:off x="2561743" y="3571064"/>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3" name="Rectangle 85"/>
          <p:cNvSpPr>
            <a:spLocks noChangeArrowheads="1"/>
          </p:cNvSpPr>
          <p:nvPr>
            <p:custDataLst>
              <p:tags r:id="rId5"/>
            </p:custDataLst>
          </p:nvPr>
        </p:nvSpPr>
        <p:spPr bwMode="gray">
          <a:xfrm>
            <a:off x="2561743" y="4730978"/>
            <a:ext cx="1263203" cy="127454"/>
          </a:xfrm>
          <a:prstGeom prst="rect">
            <a:avLst/>
          </a:prstGeom>
          <a:noFill/>
          <a:ln w="6350">
            <a:solidFill>
              <a:srgbClr val="007C92"/>
            </a:solidFill>
            <a:prstDash val="dash"/>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16" name="Group 109"/>
          <p:cNvGrpSpPr>
            <a:grpSpLocks/>
          </p:cNvGrpSpPr>
          <p:nvPr/>
        </p:nvGrpSpPr>
        <p:grpSpPr bwMode="auto">
          <a:xfrm>
            <a:off x="2678198" y="4701896"/>
            <a:ext cx="195262" cy="195179"/>
            <a:chOff x="2213" y="3521"/>
            <a:chExt cx="182" cy="182"/>
          </a:xfrm>
          <a:solidFill>
            <a:srgbClr val="BC204B"/>
          </a:solidFill>
        </p:grpSpPr>
        <p:sp>
          <p:nvSpPr>
            <p:cNvPr id="17"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18" name="Oval 111"/>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19" name="Group 109"/>
          <p:cNvGrpSpPr>
            <a:grpSpLocks/>
          </p:cNvGrpSpPr>
          <p:nvPr/>
        </p:nvGrpSpPr>
        <p:grpSpPr bwMode="auto">
          <a:xfrm>
            <a:off x="3095143" y="4698679"/>
            <a:ext cx="195262" cy="201613"/>
            <a:chOff x="2213" y="3521"/>
            <a:chExt cx="182" cy="188"/>
          </a:xfrm>
          <a:solidFill>
            <a:srgbClr val="EAAA00"/>
          </a:solidFill>
        </p:grpSpPr>
        <p:sp>
          <p:nvSpPr>
            <p:cNvPr id="20"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21"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22" name="Group 100"/>
          <p:cNvGrpSpPr>
            <a:grpSpLocks/>
          </p:cNvGrpSpPr>
          <p:nvPr/>
        </p:nvGrpSpPr>
        <p:grpSpPr bwMode="auto">
          <a:xfrm>
            <a:off x="3527402" y="4701854"/>
            <a:ext cx="195262" cy="195262"/>
            <a:chOff x="2213" y="3521"/>
            <a:chExt cx="182" cy="182"/>
          </a:xfrm>
          <a:solidFill>
            <a:srgbClr val="009A44"/>
          </a:solidFill>
        </p:grpSpPr>
        <p:sp>
          <p:nvSpPr>
            <p:cNvPr id="23"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24"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grpSp>
        <p:nvGrpSpPr>
          <p:cNvPr id="31" name="Group 109"/>
          <p:cNvGrpSpPr>
            <a:grpSpLocks/>
          </p:cNvGrpSpPr>
          <p:nvPr/>
        </p:nvGrpSpPr>
        <p:grpSpPr bwMode="auto">
          <a:xfrm>
            <a:off x="3145660" y="3169683"/>
            <a:ext cx="195262" cy="201613"/>
            <a:chOff x="2213" y="3521"/>
            <a:chExt cx="182" cy="188"/>
          </a:xfrm>
          <a:solidFill>
            <a:srgbClr val="EAAA00"/>
          </a:solidFill>
        </p:grpSpPr>
        <p:sp>
          <p:nvSpPr>
            <p:cNvPr id="32"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33"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34" name="Group 109"/>
          <p:cNvGrpSpPr>
            <a:grpSpLocks/>
          </p:cNvGrpSpPr>
          <p:nvPr/>
        </p:nvGrpSpPr>
        <p:grpSpPr bwMode="auto">
          <a:xfrm>
            <a:off x="3153032" y="2757186"/>
            <a:ext cx="195262" cy="201613"/>
            <a:chOff x="2213" y="3521"/>
            <a:chExt cx="182" cy="188"/>
          </a:xfrm>
          <a:solidFill>
            <a:srgbClr val="EAAA00"/>
          </a:solidFill>
        </p:grpSpPr>
        <p:sp>
          <p:nvSpPr>
            <p:cNvPr id="35"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36"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sp>
        <p:nvSpPr>
          <p:cNvPr id="37" name="ZoneTexte 36"/>
          <p:cNvSpPr txBox="1"/>
          <p:nvPr/>
        </p:nvSpPr>
        <p:spPr>
          <a:xfrm>
            <a:off x="5255730" y="2014888"/>
            <a:ext cx="4857709" cy="1261884"/>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Observations générales</a:t>
            </a:r>
          </a:p>
          <a:p>
            <a:pPr algn="just"/>
            <a:endParaRPr lang="fr-FR" sz="1100" dirty="0">
              <a:latin typeface="Univers 45 Light" pitchFamily="2" charset="0"/>
              <a:cs typeface="Univers for KPMG"/>
            </a:endParaRPr>
          </a:p>
          <a:p>
            <a:pPr marL="171450" indent="-171450" algn="just">
              <a:buClr>
                <a:schemeClr val="bg1"/>
              </a:buClr>
              <a:buFont typeface="Wingdings" panose="05000000000000000000" pitchFamily="2" charset="2"/>
              <a:buChar char="§"/>
            </a:pPr>
            <a:r>
              <a:rPr lang="fr-FR" sz="900" dirty="0" smtClean="0">
                <a:latin typeface="Univers 45 Light" pitchFamily="2" charset="0"/>
                <a:cs typeface="Univers for KPMG"/>
              </a:rPr>
              <a:t>Il existe au sein des processus financiers et métiers des contrôles manuels pertinents pour couvrir les risques identifiés au niveau des assertions.</a:t>
            </a:r>
            <a:endParaRPr lang="fr-FR" sz="900" dirty="0">
              <a:latin typeface="Univers 45 Light" pitchFamily="2" charset="0"/>
              <a:cs typeface="Univers for KPMG"/>
            </a:endParaRPr>
          </a:p>
          <a:p>
            <a:pPr algn="just"/>
            <a:endParaRPr lang="fr-FR" sz="900" dirty="0" smtClean="0">
              <a:latin typeface="Univers 45 Light" pitchFamily="2" charset="0"/>
              <a:cs typeface="Univers for KPMG"/>
            </a:endParaRPr>
          </a:p>
          <a:p>
            <a:pPr marL="182563" algn="just"/>
            <a:r>
              <a:rPr lang="fr-FR" sz="900" dirty="0">
                <a:latin typeface="Univers 45 Light" pitchFamily="2" charset="0"/>
                <a:cs typeface="Univers for KPMG"/>
              </a:rPr>
              <a:t>Il existe un Système Information des Ressources Humaines (SIRH) performant  et complet qui devrait être utilisé et exploité de manière plus systématique.</a:t>
            </a:r>
          </a:p>
          <a:p>
            <a:pPr algn="just"/>
            <a:endParaRPr lang="fr-FR" sz="900" dirty="0" smtClean="0">
              <a:latin typeface="Univers 45 Light" pitchFamily="2" charset="0"/>
              <a:cs typeface="Univers for KPMG"/>
            </a:endParaRPr>
          </a:p>
        </p:txBody>
      </p:sp>
      <p:sp>
        <p:nvSpPr>
          <p:cNvPr id="38" name="ZoneTexte 37"/>
          <p:cNvSpPr txBox="1"/>
          <p:nvPr/>
        </p:nvSpPr>
        <p:spPr>
          <a:xfrm>
            <a:off x="5229772" y="4653089"/>
            <a:ext cx="4766896" cy="846386"/>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Conclusion et impact sur notre approche d’audit</a:t>
            </a:r>
          </a:p>
          <a:p>
            <a:pPr algn="just"/>
            <a:endParaRPr lang="fr-FR" sz="1100" dirty="0">
              <a:latin typeface="Univers 45 Light" pitchFamily="2" charset="0"/>
              <a:cs typeface="Univers for KPMG"/>
            </a:endParaRPr>
          </a:p>
          <a:p>
            <a:pPr algn="just"/>
            <a:r>
              <a:rPr lang="fr-FR" sz="900" dirty="0" smtClean="0">
                <a:latin typeface="Univers 45 Light" pitchFamily="2" charset="0"/>
                <a:cs typeface="Univers for KPMG"/>
              </a:rPr>
              <a:t>Au vu de ces observations, nous avons testé l’efficacité opérationnelle des contrôles pertinents identifiés. Ils se sont avérés satisfaisants. De ce fait, nous pouvons nous reposer sur le contrôle interne dans le cadre de notre approche d’audit.</a:t>
            </a:r>
          </a:p>
        </p:txBody>
      </p:sp>
      <p:sp>
        <p:nvSpPr>
          <p:cNvPr id="39" name="ZoneTexte 38"/>
          <p:cNvSpPr txBox="1"/>
          <p:nvPr/>
        </p:nvSpPr>
        <p:spPr>
          <a:xfrm>
            <a:off x="5229772" y="3266170"/>
            <a:ext cx="4892253" cy="1677382"/>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Synthèses des recommandation</a:t>
            </a:r>
          </a:p>
          <a:p>
            <a:pPr algn="just"/>
            <a:endParaRPr lang="fr-FR" sz="1100" dirty="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Renforcer les contrôles généraux informatiques.</a:t>
            </a:r>
          </a:p>
          <a:p>
            <a:pPr marL="171450" indent="-171450" algn="just">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Renforcer la documentation des contrôles opérationnels manuels réalisés.</a:t>
            </a:r>
          </a:p>
          <a:p>
            <a:pPr marL="171450" indent="-171450" algn="just">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Documenter l’environnement de contrôle interne via une cartographie des risques et l’identification des contrôles pertinents permettant de couvrir ces risques.</a:t>
            </a:r>
          </a:p>
          <a:p>
            <a:pPr marL="171450" indent="-171450" algn="just">
              <a:buFont typeface="Wingdings" panose="05000000000000000000" pitchFamily="2" charset="2"/>
              <a:buChar char="§"/>
            </a:pPr>
            <a:endParaRPr lang="fr-FR" sz="900" dirty="0">
              <a:latin typeface="Univers 45 Light" pitchFamily="2" charset="0"/>
              <a:cs typeface="Univers for KPMG"/>
            </a:endParaRPr>
          </a:p>
          <a:p>
            <a:pPr algn="just"/>
            <a:endParaRPr lang="fr-FR" sz="900" dirty="0" smtClean="0">
              <a:latin typeface="Univers 45 Light" pitchFamily="2" charset="0"/>
              <a:cs typeface="Univers for KPMG"/>
            </a:endParaRPr>
          </a:p>
          <a:p>
            <a:pPr marL="171450" indent="-171450" algn="just">
              <a:buFont typeface="Wingdings" panose="05000000000000000000" pitchFamily="2" charset="2"/>
              <a:buChar char="§"/>
            </a:pPr>
            <a:endParaRPr lang="fr-FR" sz="900" dirty="0">
              <a:latin typeface="Univers 45 Light" pitchFamily="2" charset="0"/>
              <a:cs typeface="Univers for KPMG"/>
            </a:endParaRPr>
          </a:p>
        </p:txBody>
      </p:sp>
      <p:grpSp>
        <p:nvGrpSpPr>
          <p:cNvPr id="40" name="Group 897"/>
          <p:cNvGrpSpPr>
            <a:grpSpLocks noChangeAspect="1"/>
          </p:cNvGrpSpPr>
          <p:nvPr/>
        </p:nvGrpSpPr>
        <p:grpSpPr>
          <a:xfrm>
            <a:off x="5255730" y="2448382"/>
            <a:ext cx="180971" cy="158649"/>
            <a:chOff x="3676650" y="2244763"/>
            <a:chExt cx="360363" cy="315913"/>
          </a:xfrm>
          <a:solidFill>
            <a:srgbClr val="00B050"/>
          </a:solidFill>
        </p:grpSpPr>
        <p:sp>
          <p:nvSpPr>
            <p:cNvPr id="41" name="Freeform 138"/>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42" name="Freeform 139"/>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43" name="Freeform 140"/>
            <p:cNvSpPr>
              <a:spLocks noEditPoints="1"/>
            </p:cNvSpPr>
            <p:nvPr/>
          </p:nvSpPr>
          <p:spPr bwMode="auto">
            <a:xfrm>
              <a:off x="3676650" y="2244763"/>
              <a:ext cx="360363" cy="315913"/>
            </a:xfrm>
            <a:custGeom>
              <a:avLst/>
              <a:gdLst>
                <a:gd name="T0" fmla="*/ 56 w 96"/>
                <a:gd name="T1" fmla="*/ 8 h 84"/>
                <a:gd name="T2" fmla="*/ 56 w 96"/>
                <a:gd name="T3" fmla="*/ 20 h 84"/>
                <a:gd name="T4" fmla="*/ 52 w 96"/>
                <a:gd name="T5" fmla="*/ 40 h 84"/>
                <a:gd name="T6" fmla="*/ 88 w 96"/>
                <a:gd name="T7" fmla="*/ 40 h 84"/>
                <a:gd name="T8" fmla="*/ 88 w 96"/>
                <a:gd name="T9" fmla="*/ 48 h 84"/>
                <a:gd name="T10" fmla="*/ 84 w 96"/>
                <a:gd name="T11" fmla="*/ 52 h 84"/>
                <a:gd name="T12" fmla="*/ 68 w 96"/>
                <a:gd name="T13" fmla="*/ 76 h 84"/>
                <a:gd name="T14" fmla="*/ 48 w 96"/>
                <a:gd name="T15" fmla="*/ 76 h 84"/>
                <a:gd name="T16" fmla="*/ 40 w 96"/>
                <a:gd name="T17" fmla="*/ 72 h 84"/>
                <a:gd name="T18" fmla="*/ 32 w 96"/>
                <a:gd name="T19" fmla="*/ 72 h 84"/>
                <a:gd name="T20" fmla="*/ 32 w 96"/>
                <a:gd name="T21" fmla="*/ 40 h 84"/>
                <a:gd name="T22" fmla="*/ 44 w 96"/>
                <a:gd name="T23" fmla="*/ 24 h 84"/>
                <a:gd name="T24" fmla="*/ 52 w 96"/>
                <a:gd name="T25" fmla="*/ 8 h 84"/>
                <a:gd name="T26" fmla="*/ 56 w 96"/>
                <a:gd name="T27" fmla="*/ 8 h 84"/>
                <a:gd name="T28" fmla="*/ 56 w 96"/>
                <a:gd name="T29" fmla="*/ 0 h 84"/>
                <a:gd name="T30" fmla="*/ 52 w 96"/>
                <a:gd name="T31" fmla="*/ 0 h 84"/>
                <a:gd name="T32" fmla="*/ 45 w 96"/>
                <a:gd name="T33" fmla="*/ 4 h 84"/>
                <a:gd name="T34" fmla="*/ 37 w 96"/>
                <a:gd name="T35" fmla="*/ 19 h 84"/>
                <a:gd name="T36" fmla="*/ 25 w 96"/>
                <a:gd name="T37" fmla="*/ 35 h 84"/>
                <a:gd name="T38" fmla="*/ 24 w 96"/>
                <a:gd name="T39" fmla="*/ 40 h 84"/>
                <a:gd name="T40" fmla="*/ 24 w 96"/>
                <a:gd name="T41" fmla="*/ 72 h 84"/>
                <a:gd name="T42" fmla="*/ 32 w 96"/>
                <a:gd name="T43" fmla="*/ 80 h 84"/>
                <a:gd name="T44" fmla="*/ 38 w 96"/>
                <a:gd name="T45" fmla="*/ 80 h 84"/>
                <a:gd name="T46" fmla="*/ 44 w 96"/>
                <a:gd name="T47" fmla="*/ 83 h 84"/>
                <a:gd name="T48" fmla="*/ 48 w 96"/>
                <a:gd name="T49" fmla="*/ 84 h 84"/>
                <a:gd name="T50" fmla="*/ 68 w 96"/>
                <a:gd name="T51" fmla="*/ 84 h 84"/>
                <a:gd name="T52" fmla="*/ 74 w 96"/>
                <a:gd name="T53" fmla="*/ 80 h 84"/>
                <a:gd name="T54" fmla="*/ 90 w 96"/>
                <a:gd name="T55" fmla="*/ 57 h 84"/>
                <a:gd name="T56" fmla="*/ 93 w 96"/>
                <a:gd name="T57" fmla="*/ 53 h 84"/>
                <a:gd name="T58" fmla="*/ 96 w 96"/>
                <a:gd name="T59" fmla="*/ 48 h 84"/>
                <a:gd name="T60" fmla="*/ 96 w 96"/>
                <a:gd name="T61" fmla="*/ 40 h 84"/>
                <a:gd name="T62" fmla="*/ 88 w 96"/>
                <a:gd name="T63" fmla="*/ 32 h 84"/>
                <a:gd name="T64" fmla="*/ 61 w 96"/>
                <a:gd name="T65" fmla="*/ 32 h 84"/>
                <a:gd name="T66" fmla="*/ 64 w 96"/>
                <a:gd name="T67" fmla="*/ 20 h 84"/>
                <a:gd name="T68" fmla="*/ 64 w 96"/>
                <a:gd name="T69" fmla="*/ 8 h 84"/>
                <a:gd name="T70" fmla="*/ 56 w 96"/>
                <a:gd name="T71" fmla="*/ 0 h 84"/>
                <a:gd name="T72" fmla="*/ 16 w 96"/>
                <a:gd name="T73" fmla="*/ 32 h 84"/>
                <a:gd name="T74" fmla="*/ 0 w 96"/>
                <a:gd name="T75" fmla="*/ 32 h 84"/>
                <a:gd name="T76" fmla="*/ 0 w 96"/>
                <a:gd name="T77" fmla="*/ 84 h 84"/>
                <a:gd name="T78" fmla="*/ 16 w 96"/>
                <a:gd name="T79" fmla="*/ 84 h 84"/>
                <a:gd name="T80" fmla="*/ 20 w 96"/>
                <a:gd name="T81" fmla="*/ 80 h 84"/>
                <a:gd name="T82" fmla="*/ 20 w 96"/>
                <a:gd name="T83" fmla="*/ 36 h 84"/>
                <a:gd name="T84" fmla="*/ 16 w 96"/>
                <a:gd name="T8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84">
                  <a:moveTo>
                    <a:pt x="56" y="8"/>
                  </a:moveTo>
                  <a:cubicBezTo>
                    <a:pt x="56" y="20"/>
                    <a:pt x="56" y="20"/>
                    <a:pt x="56" y="20"/>
                  </a:cubicBezTo>
                  <a:cubicBezTo>
                    <a:pt x="52" y="40"/>
                    <a:pt x="52" y="40"/>
                    <a:pt x="52" y="40"/>
                  </a:cubicBezTo>
                  <a:cubicBezTo>
                    <a:pt x="88" y="40"/>
                    <a:pt x="88" y="40"/>
                    <a:pt x="88" y="40"/>
                  </a:cubicBezTo>
                  <a:cubicBezTo>
                    <a:pt x="88" y="48"/>
                    <a:pt x="88" y="48"/>
                    <a:pt x="88" y="48"/>
                  </a:cubicBezTo>
                  <a:cubicBezTo>
                    <a:pt x="84" y="52"/>
                    <a:pt x="84" y="52"/>
                    <a:pt x="84" y="52"/>
                  </a:cubicBezTo>
                  <a:cubicBezTo>
                    <a:pt x="68" y="76"/>
                    <a:pt x="68" y="76"/>
                    <a:pt x="68" y="76"/>
                  </a:cubicBezTo>
                  <a:cubicBezTo>
                    <a:pt x="48" y="76"/>
                    <a:pt x="48" y="76"/>
                    <a:pt x="48" y="76"/>
                  </a:cubicBezTo>
                  <a:cubicBezTo>
                    <a:pt x="40" y="72"/>
                    <a:pt x="40" y="72"/>
                    <a:pt x="40" y="72"/>
                  </a:cubicBezTo>
                  <a:cubicBezTo>
                    <a:pt x="32" y="72"/>
                    <a:pt x="32" y="72"/>
                    <a:pt x="32" y="72"/>
                  </a:cubicBezTo>
                  <a:cubicBezTo>
                    <a:pt x="32" y="40"/>
                    <a:pt x="32" y="40"/>
                    <a:pt x="32" y="40"/>
                  </a:cubicBezTo>
                  <a:cubicBezTo>
                    <a:pt x="44" y="24"/>
                    <a:pt x="44" y="24"/>
                    <a:pt x="44" y="24"/>
                  </a:cubicBezTo>
                  <a:cubicBezTo>
                    <a:pt x="52" y="8"/>
                    <a:pt x="52" y="8"/>
                    <a:pt x="52" y="8"/>
                  </a:cubicBezTo>
                  <a:cubicBezTo>
                    <a:pt x="56" y="8"/>
                    <a:pt x="56" y="8"/>
                    <a:pt x="56" y="8"/>
                  </a:cubicBezTo>
                  <a:moveTo>
                    <a:pt x="56" y="0"/>
                  </a:moveTo>
                  <a:cubicBezTo>
                    <a:pt x="52" y="0"/>
                    <a:pt x="52" y="0"/>
                    <a:pt x="52" y="0"/>
                  </a:cubicBezTo>
                  <a:cubicBezTo>
                    <a:pt x="49" y="0"/>
                    <a:pt x="46" y="1"/>
                    <a:pt x="45" y="4"/>
                  </a:cubicBezTo>
                  <a:cubicBezTo>
                    <a:pt x="37" y="19"/>
                    <a:pt x="37" y="19"/>
                    <a:pt x="37" y="19"/>
                  </a:cubicBezTo>
                  <a:cubicBezTo>
                    <a:pt x="25" y="35"/>
                    <a:pt x="25" y="35"/>
                    <a:pt x="25" y="35"/>
                  </a:cubicBezTo>
                  <a:cubicBezTo>
                    <a:pt x="24" y="36"/>
                    <a:pt x="24" y="38"/>
                    <a:pt x="24" y="40"/>
                  </a:cubicBezTo>
                  <a:cubicBezTo>
                    <a:pt x="24" y="72"/>
                    <a:pt x="24" y="72"/>
                    <a:pt x="24" y="72"/>
                  </a:cubicBezTo>
                  <a:cubicBezTo>
                    <a:pt x="24" y="76"/>
                    <a:pt x="27" y="80"/>
                    <a:pt x="32" y="80"/>
                  </a:cubicBezTo>
                  <a:cubicBezTo>
                    <a:pt x="38" y="80"/>
                    <a:pt x="38" y="80"/>
                    <a:pt x="38" y="80"/>
                  </a:cubicBezTo>
                  <a:cubicBezTo>
                    <a:pt x="44" y="83"/>
                    <a:pt x="44" y="83"/>
                    <a:pt x="44" y="83"/>
                  </a:cubicBezTo>
                  <a:cubicBezTo>
                    <a:pt x="45" y="83"/>
                    <a:pt x="46" y="84"/>
                    <a:pt x="48" y="84"/>
                  </a:cubicBezTo>
                  <a:cubicBezTo>
                    <a:pt x="68" y="84"/>
                    <a:pt x="68" y="84"/>
                    <a:pt x="68" y="84"/>
                  </a:cubicBezTo>
                  <a:cubicBezTo>
                    <a:pt x="70" y="84"/>
                    <a:pt x="73" y="82"/>
                    <a:pt x="74" y="80"/>
                  </a:cubicBezTo>
                  <a:cubicBezTo>
                    <a:pt x="90" y="57"/>
                    <a:pt x="90" y="57"/>
                    <a:pt x="90" y="57"/>
                  </a:cubicBezTo>
                  <a:cubicBezTo>
                    <a:pt x="93" y="53"/>
                    <a:pt x="93" y="53"/>
                    <a:pt x="93" y="53"/>
                  </a:cubicBezTo>
                  <a:cubicBezTo>
                    <a:pt x="95" y="52"/>
                    <a:pt x="96" y="50"/>
                    <a:pt x="96" y="48"/>
                  </a:cubicBezTo>
                  <a:cubicBezTo>
                    <a:pt x="96" y="40"/>
                    <a:pt x="96" y="40"/>
                    <a:pt x="96" y="40"/>
                  </a:cubicBezTo>
                  <a:cubicBezTo>
                    <a:pt x="96" y="35"/>
                    <a:pt x="92" y="32"/>
                    <a:pt x="88" y="32"/>
                  </a:cubicBezTo>
                  <a:cubicBezTo>
                    <a:pt x="61" y="32"/>
                    <a:pt x="61" y="32"/>
                    <a:pt x="61" y="32"/>
                  </a:cubicBezTo>
                  <a:cubicBezTo>
                    <a:pt x="61" y="32"/>
                    <a:pt x="64" y="20"/>
                    <a:pt x="64" y="20"/>
                  </a:cubicBezTo>
                  <a:cubicBezTo>
                    <a:pt x="64" y="8"/>
                    <a:pt x="64" y="8"/>
                    <a:pt x="64" y="8"/>
                  </a:cubicBezTo>
                  <a:cubicBezTo>
                    <a:pt x="64" y="3"/>
                    <a:pt x="60" y="0"/>
                    <a:pt x="56" y="0"/>
                  </a:cubicBezTo>
                  <a:close/>
                  <a:moveTo>
                    <a:pt x="16" y="32"/>
                  </a:moveTo>
                  <a:cubicBezTo>
                    <a:pt x="0" y="32"/>
                    <a:pt x="0" y="32"/>
                    <a:pt x="0" y="32"/>
                  </a:cubicBezTo>
                  <a:cubicBezTo>
                    <a:pt x="0" y="84"/>
                    <a:pt x="0" y="84"/>
                    <a:pt x="0" y="84"/>
                  </a:cubicBezTo>
                  <a:cubicBezTo>
                    <a:pt x="16" y="84"/>
                    <a:pt x="16" y="84"/>
                    <a:pt x="16" y="84"/>
                  </a:cubicBezTo>
                  <a:cubicBezTo>
                    <a:pt x="18" y="84"/>
                    <a:pt x="20" y="82"/>
                    <a:pt x="20" y="80"/>
                  </a:cubicBezTo>
                  <a:cubicBezTo>
                    <a:pt x="20" y="36"/>
                    <a:pt x="20" y="36"/>
                    <a:pt x="20" y="36"/>
                  </a:cubicBezTo>
                  <a:cubicBezTo>
                    <a:pt x="20" y="33"/>
                    <a:pt x="18"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grpSp>
      <p:grpSp>
        <p:nvGrpSpPr>
          <p:cNvPr id="49" name="Group 100"/>
          <p:cNvGrpSpPr>
            <a:grpSpLocks/>
          </p:cNvGrpSpPr>
          <p:nvPr/>
        </p:nvGrpSpPr>
        <p:grpSpPr bwMode="auto">
          <a:xfrm>
            <a:off x="3303744" y="3549123"/>
            <a:ext cx="195262" cy="195262"/>
            <a:chOff x="2213" y="3521"/>
            <a:chExt cx="182" cy="182"/>
          </a:xfrm>
          <a:solidFill>
            <a:srgbClr val="FFC000"/>
          </a:solidFill>
        </p:grpSpPr>
        <p:sp>
          <p:nvSpPr>
            <p:cNvPr id="50"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51"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sp>
        <p:nvSpPr>
          <p:cNvPr id="44" name="Rectangle 85"/>
          <p:cNvSpPr>
            <a:spLocks noChangeArrowheads="1"/>
          </p:cNvSpPr>
          <p:nvPr>
            <p:custDataLst>
              <p:tags r:id="rId6"/>
            </p:custDataLst>
          </p:nvPr>
        </p:nvSpPr>
        <p:spPr bwMode="gray">
          <a:xfrm>
            <a:off x="2567238" y="3944597"/>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45" name="Group 100"/>
          <p:cNvGrpSpPr>
            <a:grpSpLocks/>
          </p:cNvGrpSpPr>
          <p:nvPr/>
        </p:nvGrpSpPr>
        <p:grpSpPr bwMode="auto">
          <a:xfrm>
            <a:off x="3371440" y="3922656"/>
            <a:ext cx="195262" cy="195262"/>
            <a:chOff x="2213" y="3521"/>
            <a:chExt cx="182" cy="182"/>
          </a:xfrm>
          <a:solidFill>
            <a:srgbClr val="009A44"/>
          </a:solidFill>
        </p:grpSpPr>
        <p:sp>
          <p:nvSpPr>
            <p:cNvPr id="46"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47"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sp>
        <p:nvSpPr>
          <p:cNvPr id="48" name="Rectangle 85"/>
          <p:cNvSpPr>
            <a:spLocks noChangeArrowheads="1"/>
          </p:cNvSpPr>
          <p:nvPr>
            <p:custDataLst>
              <p:tags r:id="rId7"/>
            </p:custDataLst>
          </p:nvPr>
        </p:nvSpPr>
        <p:spPr bwMode="gray">
          <a:xfrm>
            <a:off x="2561743" y="4303162"/>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52" name="Group 100"/>
          <p:cNvGrpSpPr>
            <a:grpSpLocks/>
          </p:cNvGrpSpPr>
          <p:nvPr/>
        </p:nvGrpSpPr>
        <p:grpSpPr bwMode="auto">
          <a:xfrm>
            <a:off x="3365945" y="4281221"/>
            <a:ext cx="195262" cy="195262"/>
            <a:chOff x="2213" y="3521"/>
            <a:chExt cx="182" cy="182"/>
          </a:xfrm>
          <a:solidFill>
            <a:srgbClr val="009A44"/>
          </a:solidFill>
        </p:grpSpPr>
        <p:sp>
          <p:nvSpPr>
            <p:cNvPr id="53"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54"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grpSp>
        <p:nvGrpSpPr>
          <p:cNvPr id="55" name="Group 897"/>
          <p:cNvGrpSpPr>
            <a:grpSpLocks noChangeAspect="1"/>
          </p:cNvGrpSpPr>
          <p:nvPr/>
        </p:nvGrpSpPr>
        <p:grpSpPr>
          <a:xfrm>
            <a:off x="5255730" y="2859302"/>
            <a:ext cx="180971" cy="158649"/>
            <a:chOff x="3676650" y="2244763"/>
            <a:chExt cx="360363" cy="315913"/>
          </a:xfrm>
          <a:solidFill>
            <a:srgbClr val="00B050"/>
          </a:solidFill>
        </p:grpSpPr>
        <p:sp>
          <p:nvSpPr>
            <p:cNvPr id="56" name="Freeform 138"/>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57" name="Freeform 139"/>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58" name="Freeform 140"/>
            <p:cNvSpPr>
              <a:spLocks noEditPoints="1"/>
            </p:cNvSpPr>
            <p:nvPr/>
          </p:nvSpPr>
          <p:spPr bwMode="auto">
            <a:xfrm>
              <a:off x="3676650" y="2244763"/>
              <a:ext cx="360363" cy="315913"/>
            </a:xfrm>
            <a:custGeom>
              <a:avLst/>
              <a:gdLst>
                <a:gd name="T0" fmla="*/ 56 w 96"/>
                <a:gd name="T1" fmla="*/ 8 h 84"/>
                <a:gd name="T2" fmla="*/ 56 w 96"/>
                <a:gd name="T3" fmla="*/ 20 h 84"/>
                <a:gd name="T4" fmla="*/ 52 w 96"/>
                <a:gd name="T5" fmla="*/ 40 h 84"/>
                <a:gd name="T6" fmla="*/ 88 w 96"/>
                <a:gd name="T7" fmla="*/ 40 h 84"/>
                <a:gd name="T8" fmla="*/ 88 w 96"/>
                <a:gd name="T9" fmla="*/ 48 h 84"/>
                <a:gd name="T10" fmla="*/ 84 w 96"/>
                <a:gd name="T11" fmla="*/ 52 h 84"/>
                <a:gd name="T12" fmla="*/ 68 w 96"/>
                <a:gd name="T13" fmla="*/ 76 h 84"/>
                <a:gd name="T14" fmla="*/ 48 w 96"/>
                <a:gd name="T15" fmla="*/ 76 h 84"/>
                <a:gd name="T16" fmla="*/ 40 w 96"/>
                <a:gd name="T17" fmla="*/ 72 h 84"/>
                <a:gd name="T18" fmla="*/ 32 w 96"/>
                <a:gd name="T19" fmla="*/ 72 h 84"/>
                <a:gd name="T20" fmla="*/ 32 w 96"/>
                <a:gd name="T21" fmla="*/ 40 h 84"/>
                <a:gd name="T22" fmla="*/ 44 w 96"/>
                <a:gd name="T23" fmla="*/ 24 h 84"/>
                <a:gd name="T24" fmla="*/ 52 w 96"/>
                <a:gd name="T25" fmla="*/ 8 h 84"/>
                <a:gd name="T26" fmla="*/ 56 w 96"/>
                <a:gd name="T27" fmla="*/ 8 h 84"/>
                <a:gd name="T28" fmla="*/ 56 w 96"/>
                <a:gd name="T29" fmla="*/ 0 h 84"/>
                <a:gd name="T30" fmla="*/ 52 w 96"/>
                <a:gd name="T31" fmla="*/ 0 h 84"/>
                <a:gd name="T32" fmla="*/ 45 w 96"/>
                <a:gd name="T33" fmla="*/ 4 h 84"/>
                <a:gd name="T34" fmla="*/ 37 w 96"/>
                <a:gd name="T35" fmla="*/ 19 h 84"/>
                <a:gd name="T36" fmla="*/ 25 w 96"/>
                <a:gd name="T37" fmla="*/ 35 h 84"/>
                <a:gd name="T38" fmla="*/ 24 w 96"/>
                <a:gd name="T39" fmla="*/ 40 h 84"/>
                <a:gd name="T40" fmla="*/ 24 w 96"/>
                <a:gd name="T41" fmla="*/ 72 h 84"/>
                <a:gd name="T42" fmla="*/ 32 w 96"/>
                <a:gd name="T43" fmla="*/ 80 h 84"/>
                <a:gd name="T44" fmla="*/ 38 w 96"/>
                <a:gd name="T45" fmla="*/ 80 h 84"/>
                <a:gd name="T46" fmla="*/ 44 w 96"/>
                <a:gd name="T47" fmla="*/ 83 h 84"/>
                <a:gd name="T48" fmla="*/ 48 w 96"/>
                <a:gd name="T49" fmla="*/ 84 h 84"/>
                <a:gd name="T50" fmla="*/ 68 w 96"/>
                <a:gd name="T51" fmla="*/ 84 h 84"/>
                <a:gd name="T52" fmla="*/ 74 w 96"/>
                <a:gd name="T53" fmla="*/ 80 h 84"/>
                <a:gd name="T54" fmla="*/ 90 w 96"/>
                <a:gd name="T55" fmla="*/ 57 h 84"/>
                <a:gd name="T56" fmla="*/ 93 w 96"/>
                <a:gd name="T57" fmla="*/ 53 h 84"/>
                <a:gd name="T58" fmla="*/ 96 w 96"/>
                <a:gd name="T59" fmla="*/ 48 h 84"/>
                <a:gd name="T60" fmla="*/ 96 w 96"/>
                <a:gd name="T61" fmla="*/ 40 h 84"/>
                <a:gd name="T62" fmla="*/ 88 w 96"/>
                <a:gd name="T63" fmla="*/ 32 h 84"/>
                <a:gd name="T64" fmla="*/ 61 w 96"/>
                <a:gd name="T65" fmla="*/ 32 h 84"/>
                <a:gd name="T66" fmla="*/ 64 w 96"/>
                <a:gd name="T67" fmla="*/ 20 h 84"/>
                <a:gd name="T68" fmla="*/ 64 w 96"/>
                <a:gd name="T69" fmla="*/ 8 h 84"/>
                <a:gd name="T70" fmla="*/ 56 w 96"/>
                <a:gd name="T71" fmla="*/ 0 h 84"/>
                <a:gd name="T72" fmla="*/ 16 w 96"/>
                <a:gd name="T73" fmla="*/ 32 h 84"/>
                <a:gd name="T74" fmla="*/ 0 w 96"/>
                <a:gd name="T75" fmla="*/ 32 h 84"/>
                <a:gd name="T76" fmla="*/ 0 w 96"/>
                <a:gd name="T77" fmla="*/ 84 h 84"/>
                <a:gd name="T78" fmla="*/ 16 w 96"/>
                <a:gd name="T79" fmla="*/ 84 h 84"/>
                <a:gd name="T80" fmla="*/ 20 w 96"/>
                <a:gd name="T81" fmla="*/ 80 h 84"/>
                <a:gd name="T82" fmla="*/ 20 w 96"/>
                <a:gd name="T83" fmla="*/ 36 h 84"/>
                <a:gd name="T84" fmla="*/ 16 w 96"/>
                <a:gd name="T8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84">
                  <a:moveTo>
                    <a:pt x="56" y="8"/>
                  </a:moveTo>
                  <a:cubicBezTo>
                    <a:pt x="56" y="20"/>
                    <a:pt x="56" y="20"/>
                    <a:pt x="56" y="20"/>
                  </a:cubicBezTo>
                  <a:cubicBezTo>
                    <a:pt x="52" y="40"/>
                    <a:pt x="52" y="40"/>
                    <a:pt x="52" y="40"/>
                  </a:cubicBezTo>
                  <a:cubicBezTo>
                    <a:pt x="88" y="40"/>
                    <a:pt x="88" y="40"/>
                    <a:pt x="88" y="40"/>
                  </a:cubicBezTo>
                  <a:cubicBezTo>
                    <a:pt x="88" y="48"/>
                    <a:pt x="88" y="48"/>
                    <a:pt x="88" y="48"/>
                  </a:cubicBezTo>
                  <a:cubicBezTo>
                    <a:pt x="84" y="52"/>
                    <a:pt x="84" y="52"/>
                    <a:pt x="84" y="52"/>
                  </a:cubicBezTo>
                  <a:cubicBezTo>
                    <a:pt x="68" y="76"/>
                    <a:pt x="68" y="76"/>
                    <a:pt x="68" y="76"/>
                  </a:cubicBezTo>
                  <a:cubicBezTo>
                    <a:pt x="48" y="76"/>
                    <a:pt x="48" y="76"/>
                    <a:pt x="48" y="76"/>
                  </a:cubicBezTo>
                  <a:cubicBezTo>
                    <a:pt x="40" y="72"/>
                    <a:pt x="40" y="72"/>
                    <a:pt x="40" y="72"/>
                  </a:cubicBezTo>
                  <a:cubicBezTo>
                    <a:pt x="32" y="72"/>
                    <a:pt x="32" y="72"/>
                    <a:pt x="32" y="72"/>
                  </a:cubicBezTo>
                  <a:cubicBezTo>
                    <a:pt x="32" y="40"/>
                    <a:pt x="32" y="40"/>
                    <a:pt x="32" y="40"/>
                  </a:cubicBezTo>
                  <a:cubicBezTo>
                    <a:pt x="44" y="24"/>
                    <a:pt x="44" y="24"/>
                    <a:pt x="44" y="24"/>
                  </a:cubicBezTo>
                  <a:cubicBezTo>
                    <a:pt x="52" y="8"/>
                    <a:pt x="52" y="8"/>
                    <a:pt x="52" y="8"/>
                  </a:cubicBezTo>
                  <a:cubicBezTo>
                    <a:pt x="56" y="8"/>
                    <a:pt x="56" y="8"/>
                    <a:pt x="56" y="8"/>
                  </a:cubicBezTo>
                  <a:moveTo>
                    <a:pt x="56" y="0"/>
                  </a:moveTo>
                  <a:cubicBezTo>
                    <a:pt x="52" y="0"/>
                    <a:pt x="52" y="0"/>
                    <a:pt x="52" y="0"/>
                  </a:cubicBezTo>
                  <a:cubicBezTo>
                    <a:pt x="49" y="0"/>
                    <a:pt x="46" y="1"/>
                    <a:pt x="45" y="4"/>
                  </a:cubicBezTo>
                  <a:cubicBezTo>
                    <a:pt x="37" y="19"/>
                    <a:pt x="37" y="19"/>
                    <a:pt x="37" y="19"/>
                  </a:cubicBezTo>
                  <a:cubicBezTo>
                    <a:pt x="25" y="35"/>
                    <a:pt x="25" y="35"/>
                    <a:pt x="25" y="35"/>
                  </a:cubicBezTo>
                  <a:cubicBezTo>
                    <a:pt x="24" y="36"/>
                    <a:pt x="24" y="38"/>
                    <a:pt x="24" y="40"/>
                  </a:cubicBezTo>
                  <a:cubicBezTo>
                    <a:pt x="24" y="72"/>
                    <a:pt x="24" y="72"/>
                    <a:pt x="24" y="72"/>
                  </a:cubicBezTo>
                  <a:cubicBezTo>
                    <a:pt x="24" y="76"/>
                    <a:pt x="27" y="80"/>
                    <a:pt x="32" y="80"/>
                  </a:cubicBezTo>
                  <a:cubicBezTo>
                    <a:pt x="38" y="80"/>
                    <a:pt x="38" y="80"/>
                    <a:pt x="38" y="80"/>
                  </a:cubicBezTo>
                  <a:cubicBezTo>
                    <a:pt x="44" y="83"/>
                    <a:pt x="44" y="83"/>
                    <a:pt x="44" y="83"/>
                  </a:cubicBezTo>
                  <a:cubicBezTo>
                    <a:pt x="45" y="83"/>
                    <a:pt x="46" y="84"/>
                    <a:pt x="48" y="84"/>
                  </a:cubicBezTo>
                  <a:cubicBezTo>
                    <a:pt x="68" y="84"/>
                    <a:pt x="68" y="84"/>
                    <a:pt x="68" y="84"/>
                  </a:cubicBezTo>
                  <a:cubicBezTo>
                    <a:pt x="70" y="84"/>
                    <a:pt x="73" y="82"/>
                    <a:pt x="74" y="80"/>
                  </a:cubicBezTo>
                  <a:cubicBezTo>
                    <a:pt x="90" y="57"/>
                    <a:pt x="90" y="57"/>
                    <a:pt x="90" y="57"/>
                  </a:cubicBezTo>
                  <a:cubicBezTo>
                    <a:pt x="93" y="53"/>
                    <a:pt x="93" y="53"/>
                    <a:pt x="93" y="53"/>
                  </a:cubicBezTo>
                  <a:cubicBezTo>
                    <a:pt x="95" y="52"/>
                    <a:pt x="96" y="50"/>
                    <a:pt x="96" y="48"/>
                  </a:cubicBezTo>
                  <a:cubicBezTo>
                    <a:pt x="96" y="40"/>
                    <a:pt x="96" y="40"/>
                    <a:pt x="96" y="40"/>
                  </a:cubicBezTo>
                  <a:cubicBezTo>
                    <a:pt x="96" y="35"/>
                    <a:pt x="92" y="32"/>
                    <a:pt x="88" y="32"/>
                  </a:cubicBezTo>
                  <a:cubicBezTo>
                    <a:pt x="61" y="32"/>
                    <a:pt x="61" y="32"/>
                    <a:pt x="61" y="32"/>
                  </a:cubicBezTo>
                  <a:cubicBezTo>
                    <a:pt x="61" y="32"/>
                    <a:pt x="64" y="20"/>
                    <a:pt x="64" y="20"/>
                  </a:cubicBezTo>
                  <a:cubicBezTo>
                    <a:pt x="64" y="8"/>
                    <a:pt x="64" y="8"/>
                    <a:pt x="64" y="8"/>
                  </a:cubicBezTo>
                  <a:cubicBezTo>
                    <a:pt x="64" y="3"/>
                    <a:pt x="60" y="0"/>
                    <a:pt x="56" y="0"/>
                  </a:cubicBezTo>
                  <a:close/>
                  <a:moveTo>
                    <a:pt x="16" y="32"/>
                  </a:moveTo>
                  <a:cubicBezTo>
                    <a:pt x="0" y="32"/>
                    <a:pt x="0" y="32"/>
                    <a:pt x="0" y="32"/>
                  </a:cubicBezTo>
                  <a:cubicBezTo>
                    <a:pt x="0" y="84"/>
                    <a:pt x="0" y="84"/>
                    <a:pt x="0" y="84"/>
                  </a:cubicBezTo>
                  <a:cubicBezTo>
                    <a:pt x="16" y="84"/>
                    <a:pt x="16" y="84"/>
                    <a:pt x="16" y="84"/>
                  </a:cubicBezTo>
                  <a:cubicBezTo>
                    <a:pt x="18" y="84"/>
                    <a:pt x="20" y="82"/>
                    <a:pt x="20" y="80"/>
                  </a:cubicBezTo>
                  <a:cubicBezTo>
                    <a:pt x="20" y="36"/>
                    <a:pt x="20" y="36"/>
                    <a:pt x="20" y="36"/>
                  </a:cubicBezTo>
                  <a:cubicBezTo>
                    <a:pt x="20" y="33"/>
                    <a:pt x="18"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grpSp>
    </p:spTree>
    <p:extLst>
      <p:ext uri="{BB962C8B-B14F-4D97-AF65-F5344CB8AC3E}">
        <p14:creationId xmlns:p14="http://schemas.microsoft.com/office/powerpoint/2010/main" val="357662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Synthèse de notre appréciation sur le contrôle </a:t>
            </a:r>
            <a:r>
              <a:rPr lang="fr-FR" sz="1100" b="1" dirty="0" smtClean="0">
                <a:solidFill>
                  <a:srgbClr val="002060"/>
                </a:solidFill>
                <a:latin typeface="Univers LT Std 45 Light"/>
                <a:cs typeface="Univers LT Std 45 Light"/>
              </a:rPr>
              <a:t>interne</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2"/>
            <a:ext cx="9218786" cy="446752"/>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Documentation en attente – Intervention intérimaire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55" name="Espace réservé du contenu 6"/>
          <p:cNvGraphicFramePr>
            <a:graphicFrameLocks/>
          </p:cNvGraphicFramePr>
          <p:nvPr>
            <p:extLst>
              <p:ext uri="{D42A27DB-BD31-4B8C-83A1-F6EECF244321}">
                <p14:modId xmlns:p14="http://schemas.microsoft.com/office/powerpoint/2010/main" val="3323405310"/>
              </p:ext>
            </p:extLst>
          </p:nvPr>
        </p:nvGraphicFramePr>
        <p:xfrm>
          <a:off x="879968" y="1327739"/>
          <a:ext cx="9218787" cy="4251960"/>
        </p:xfrm>
        <a:graphic>
          <a:graphicData uri="http://schemas.openxmlformats.org/drawingml/2006/table">
            <a:tbl>
              <a:tblPr firstRow="1" bandRow="1">
                <a:tableStyleId>{5C22544A-7EE6-4342-B048-85BDC9FD1C3A}</a:tableStyleId>
              </a:tblPr>
              <a:tblGrid>
                <a:gridCol w="1288045"/>
                <a:gridCol w="6105832"/>
                <a:gridCol w="892278"/>
                <a:gridCol w="932632"/>
              </a:tblGrid>
              <a:tr h="370840">
                <a:tc>
                  <a:txBody>
                    <a:bodyPr/>
                    <a:lstStyle/>
                    <a:p>
                      <a:r>
                        <a:rPr lang="fr-FR" sz="1050" b="1" dirty="0" smtClean="0">
                          <a:solidFill>
                            <a:schemeClr val="lt1"/>
                          </a:solidFill>
                          <a:latin typeface="+mn-lt"/>
                          <a:ea typeface="+mn-ea"/>
                          <a:cs typeface="+mn-cs"/>
                        </a:rPr>
                        <a:t>Interlocuteur</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r>
                        <a:rPr lang="fr-FR" sz="1050" b="1" dirty="0" smtClean="0">
                          <a:solidFill>
                            <a:schemeClr val="lt1"/>
                          </a:solidFill>
                          <a:latin typeface="+mn-lt"/>
                          <a:ea typeface="+mn-ea"/>
                          <a:cs typeface="+mn-cs"/>
                        </a:rPr>
                        <a:t>Documents demandés</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050" b="1" dirty="0" smtClean="0">
                          <a:solidFill>
                            <a:schemeClr val="lt1"/>
                          </a:solidFill>
                          <a:latin typeface="+mn-lt"/>
                          <a:ea typeface="+mn-ea"/>
                          <a:cs typeface="+mn-cs"/>
                        </a:rPr>
                        <a:t>Première demande</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050" b="1" dirty="0" smtClean="0">
                          <a:solidFill>
                            <a:schemeClr val="lt1"/>
                          </a:solidFill>
                          <a:latin typeface="+mn-lt"/>
                          <a:ea typeface="+mn-ea"/>
                          <a:cs typeface="+mn-cs"/>
                        </a:rPr>
                        <a:t>Dernière relance</a:t>
                      </a:r>
                      <a:endParaRPr lang="fr-FR" sz="1050" b="1" dirty="0">
                        <a:solidFill>
                          <a:schemeClr val="lt1"/>
                        </a:solidFill>
                        <a:latin typeface="+mn-lt"/>
                        <a:ea typeface="+mn-ea"/>
                        <a:cs typeface="+mn-cs"/>
                      </a:endParaRPr>
                    </a:p>
                  </a:txBody>
                  <a:tcPr anchor="ctr">
                    <a:lnR w="9525" cap="flat" cmpd="sng" algn="ctr">
                      <a:noFill/>
                      <a:prstDash val="solid"/>
                      <a:round/>
                      <a:headEnd type="none" w="med" len="med"/>
                      <a:tailEnd type="none" w="med" len="med"/>
                    </a:lnR>
                    <a:lnT w="9525" cap="flat" cmpd="sng" algn="ctr">
                      <a:solidFill>
                        <a:srgbClr val="00B0F0"/>
                      </a:solidFill>
                      <a:prstDash val="solid"/>
                      <a:round/>
                      <a:headEnd type="none" w="med" len="med"/>
                      <a:tailEnd type="none" w="med" len="med"/>
                    </a:lnT>
                    <a:solidFill>
                      <a:srgbClr val="00B0F0"/>
                    </a:solidFill>
                  </a:tcPr>
                </a:tc>
              </a:tr>
              <a:tr h="370840">
                <a:tc>
                  <a:txBody>
                    <a:bodyPr/>
                    <a:lstStyle/>
                    <a:p>
                      <a:r>
                        <a:rPr lang="fr-FR" sz="900" dirty="0" smtClean="0">
                          <a:latin typeface="Univers 45 Light" pitchFamily="2" charset="0"/>
                        </a:rPr>
                        <a:t>Solange </a:t>
                      </a:r>
                      <a:r>
                        <a:rPr lang="fr-FR" sz="900" dirty="0" err="1" smtClean="0">
                          <a:latin typeface="Univers 45 Light" pitchFamily="2" charset="0"/>
                        </a:rPr>
                        <a:t>Viegas</a:t>
                      </a:r>
                      <a:r>
                        <a:rPr lang="fr-FR" sz="900" baseline="0" dirty="0" smtClean="0">
                          <a:latin typeface="Univers 45 Light" pitchFamily="2" charset="0"/>
                        </a:rPr>
                        <a:t> Dos Reis</a:t>
                      </a:r>
                      <a:endParaRPr lang="fr-FR" sz="900" dirty="0">
                        <a:latin typeface="Univers 45 Light" pitchFamily="2" charset="0"/>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dirty="0" smtClean="0">
                          <a:solidFill>
                            <a:schemeClr val="dk1"/>
                          </a:solidFill>
                          <a:effectLst/>
                          <a:latin typeface="Univers 45 Light" pitchFamily="2" charset="0"/>
                          <a:ea typeface="+mn-ea"/>
                          <a:cs typeface="+mn-cs"/>
                        </a:rPr>
                        <a:t>Liste des parties liées (au sens d’IAS 24)</a:t>
                      </a:r>
                      <a:r>
                        <a:rPr lang="fr-FR" sz="900" baseline="0" dirty="0" smtClean="0">
                          <a:solidFill>
                            <a:schemeClr val="dk1"/>
                          </a:solidFill>
                          <a:effectLst/>
                          <a:latin typeface="Univers 45 Light" pitchFamily="2" charset="0"/>
                          <a:ea typeface="+mn-ea"/>
                          <a:cs typeface="+mn-cs"/>
                        </a:rPr>
                        <a:t> au sein du groupe </a:t>
                      </a:r>
                      <a:r>
                        <a:rPr lang="fr-FR" sz="900" baseline="0" dirty="0" err="1" smtClean="0">
                          <a:solidFill>
                            <a:schemeClr val="dk1"/>
                          </a:solidFill>
                          <a:effectLst/>
                          <a:latin typeface="Univers 45 Light" pitchFamily="2" charset="0"/>
                          <a:ea typeface="+mn-ea"/>
                          <a:cs typeface="+mn-cs"/>
                        </a:rPr>
                        <a:t>Believe</a:t>
                      </a:r>
                      <a:endParaRPr lang="fr-FR" sz="900" dirty="0" smtClean="0">
                        <a:solidFill>
                          <a:schemeClr val="dk1"/>
                        </a:solidFill>
                        <a:effectLst/>
                        <a:latin typeface="Univers 45 Light" pitchFamily="2" charset="0"/>
                        <a:ea typeface="+mn-ea"/>
                        <a:cs typeface="+mn-cs"/>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06/12/2019</a:t>
                      </a:r>
                      <a:endParaRPr lang="fr-FR" sz="900" dirty="0">
                        <a:latin typeface="Univers 45 Light" pitchFamily="2" charset="0"/>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endParaRPr lang="fr-FR" sz="900" dirty="0">
                        <a:latin typeface="Univers 45 Light" pitchFamily="2" charset="0"/>
                      </a:endParaRPr>
                    </a:p>
                  </a:txBody>
                  <a:tcPr anchor="ctr">
                    <a:lnR w="9525" cap="flat" cmpd="sng" algn="ctr">
                      <a:noFill/>
                      <a:prstDash val="solid"/>
                      <a:round/>
                      <a:headEnd type="none" w="med" len="med"/>
                      <a:tailEnd type="none" w="med" len="med"/>
                    </a:lnR>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dirty="0" smtClean="0">
                          <a:latin typeface="Univers 45 Light" pitchFamily="2" charset="0"/>
                        </a:rPr>
                        <a:t>Romain Soulard</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dirty="0" smtClean="0">
                          <a:solidFill>
                            <a:schemeClr val="dk1"/>
                          </a:solidFill>
                          <a:effectLst/>
                          <a:latin typeface="Univers 45 Light" pitchFamily="2" charset="0"/>
                          <a:ea typeface="+mn-ea"/>
                          <a:cs typeface="+mn-cs"/>
                        </a:rPr>
                        <a:t>Preuve de règlement ou</a:t>
                      </a:r>
                      <a:r>
                        <a:rPr lang="fr-FR" sz="900" baseline="0" dirty="0" smtClean="0">
                          <a:solidFill>
                            <a:schemeClr val="dk1"/>
                          </a:solidFill>
                          <a:effectLst/>
                          <a:latin typeface="Univers 45 Light" pitchFamily="2" charset="0"/>
                          <a:ea typeface="+mn-ea"/>
                          <a:cs typeface="+mn-cs"/>
                        </a:rPr>
                        <a:t> </a:t>
                      </a:r>
                      <a:r>
                        <a:rPr lang="fr-FR" sz="900" baseline="0" dirty="0" err="1" smtClean="0">
                          <a:solidFill>
                            <a:schemeClr val="dk1"/>
                          </a:solidFill>
                          <a:effectLst/>
                          <a:latin typeface="Univers 45 Light" pitchFamily="2" charset="0"/>
                          <a:ea typeface="+mn-ea"/>
                          <a:cs typeface="+mn-cs"/>
                        </a:rPr>
                        <a:t>statement</a:t>
                      </a:r>
                      <a:r>
                        <a:rPr lang="fr-FR" sz="900" baseline="0" dirty="0" smtClean="0">
                          <a:solidFill>
                            <a:schemeClr val="dk1"/>
                          </a:solidFill>
                          <a:effectLst/>
                          <a:latin typeface="Univers 45 Light" pitchFamily="2" charset="0"/>
                          <a:ea typeface="+mn-ea"/>
                          <a:cs typeface="+mn-cs"/>
                        </a:rPr>
                        <a:t> (si non payé) dans le cadre du test de détail du chiffre d’affaires (43 éléments testés)</a:t>
                      </a:r>
                      <a:endParaRPr lang="fr-FR" sz="900" dirty="0" smtClean="0">
                        <a:solidFill>
                          <a:schemeClr val="dk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25/11/2019</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12/12/2019</a:t>
                      </a:r>
                      <a:endParaRPr lang="fr-FR" sz="900" dirty="0">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dirty="0" smtClean="0">
                          <a:latin typeface="Univers 45 Light" pitchFamily="2" charset="0"/>
                        </a:rPr>
                        <a:t>Anne </a:t>
                      </a:r>
                      <a:r>
                        <a:rPr lang="fr-FR" sz="900" dirty="0" err="1" smtClean="0">
                          <a:latin typeface="Univers 45 Light" pitchFamily="2" charset="0"/>
                        </a:rPr>
                        <a:t>Ademo</a:t>
                      </a:r>
                      <a:r>
                        <a:rPr lang="fr-FR" sz="900" dirty="0" smtClean="0">
                          <a:latin typeface="Univers 45 Light" pitchFamily="2" charset="0"/>
                        </a:rPr>
                        <a:t>, Gwenaël </a:t>
                      </a:r>
                      <a:r>
                        <a:rPr lang="fr-FR" sz="900" dirty="0" err="1" smtClean="0">
                          <a:latin typeface="Univers 45 Light" pitchFamily="2" charset="0"/>
                        </a:rPr>
                        <a:t>Bian</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lvl="0"/>
                      <a:r>
                        <a:rPr lang="fr-FR" sz="900" dirty="0" smtClean="0">
                          <a:solidFill>
                            <a:schemeClr val="dk1"/>
                          </a:solidFill>
                          <a:effectLst/>
                          <a:latin typeface="Univers 45 Light" pitchFamily="2" charset="0"/>
                          <a:ea typeface="+mn-ea"/>
                          <a:cs typeface="+mn-cs"/>
                        </a:rPr>
                        <a:t>Commentaire pour la revue analytique des comptes #512 103 000, #775 600 000, #675 600 000, #678 000 000</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12/12/2019</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dirty="0">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Clémence</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Diette</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Fichier de suivi du recoupement à fin juin 2019 et septembre 2019</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02/12/2019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12/12/2019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Clémence</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Diette</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Email de validation de l’avance pour le producteur ID 674 879 – Porte Dorée</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18/12/2019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Romain Soulard, Sébastien </a:t>
                      </a:r>
                      <a:r>
                        <a:rPr lang="fr-FR" sz="900" b="0" dirty="0" err="1" smtClean="0">
                          <a:solidFill>
                            <a:schemeClr val="tx1"/>
                          </a:solidFill>
                          <a:latin typeface="Univers 45 Light" pitchFamily="2" charset="0"/>
                        </a:rPr>
                        <a:t>Chochoy</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Réconciliatio</a:t>
                      </a:r>
                      <a:r>
                        <a:rPr lang="fr-FR" sz="900" b="0" baseline="0" dirty="0" smtClean="0">
                          <a:solidFill>
                            <a:schemeClr val="tx1"/>
                          </a:solidFill>
                          <a:effectLst/>
                          <a:latin typeface="Univers 45 Light" pitchFamily="2" charset="0"/>
                          <a:ea typeface="+mn-ea"/>
                          <a:cs typeface="+mn-cs"/>
                        </a:rPr>
                        <a:t>n </a:t>
                      </a:r>
                      <a:r>
                        <a:rPr lang="fr-FR" sz="900" b="0" baseline="0" dirty="0" err="1" smtClean="0">
                          <a:solidFill>
                            <a:schemeClr val="tx1"/>
                          </a:solidFill>
                          <a:effectLst/>
                          <a:latin typeface="Univers 45 Light" pitchFamily="2" charset="0"/>
                          <a:ea typeface="+mn-ea"/>
                          <a:cs typeface="+mn-cs"/>
                        </a:rPr>
                        <a:t>interco</a:t>
                      </a:r>
                      <a:r>
                        <a:rPr lang="fr-FR" sz="900" b="0" baseline="0" dirty="0" smtClean="0">
                          <a:solidFill>
                            <a:schemeClr val="tx1"/>
                          </a:solidFill>
                          <a:effectLst/>
                          <a:latin typeface="Univers 45 Light" pitchFamily="2" charset="0"/>
                          <a:ea typeface="+mn-ea"/>
                          <a:cs typeface="+mn-cs"/>
                        </a:rPr>
                        <a:t> de novembre 2019</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06/01/2020</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Remi</a:t>
                      </a:r>
                      <a:r>
                        <a:rPr lang="fr-FR" sz="900" b="0" baseline="0" dirty="0" smtClean="0">
                          <a:solidFill>
                            <a:schemeClr val="tx1"/>
                          </a:solidFill>
                          <a:latin typeface="Univers 45 Light" pitchFamily="2" charset="0"/>
                        </a:rPr>
                        <a:t> B</a:t>
                      </a:r>
                      <a:r>
                        <a:rPr lang="fr-FR" sz="900" b="0" dirty="0" smtClean="0">
                          <a:solidFill>
                            <a:schemeClr val="tx1"/>
                          </a:solidFill>
                          <a:latin typeface="Univers 45 Light" pitchFamily="2" charset="0"/>
                        </a:rPr>
                        <a:t>rice</a:t>
                      </a:r>
                      <a:r>
                        <a:rPr lang="fr-FR" sz="900" b="0" baseline="0" dirty="0" smtClean="0">
                          <a:solidFill>
                            <a:schemeClr val="tx1"/>
                          </a:solidFill>
                          <a:latin typeface="Univers 45 Light" pitchFamily="2" charset="0"/>
                        </a:rPr>
                        <a:t> </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Pour la partie consulting, il s’agirait des contrats/lettres de mission   </a:t>
                      </a:r>
                    </a:p>
                    <a:p>
                      <a:pPr marL="0" indent="0">
                        <a:buFontTx/>
                        <a:buNone/>
                      </a:pPr>
                      <a:r>
                        <a:rPr lang="fr-FR" sz="900" b="0" dirty="0" smtClean="0">
                          <a:solidFill>
                            <a:schemeClr val="tx1"/>
                          </a:solidFill>
                          <a:effectLst/>
                          <a:latin typeface="Univers 45 Light" pitchFamily="2" charset="0"/>
                          <a:ea typeface="+mn-ea"/>
                          <a:cs typeface="+mn-cs"/>
                        </a:rPr>
                        <a:t>Concernant les leasing il s’agirait de nous transmettre les contrats (+échéancier) listé.</a:t>
                      </a:r>
                    </a:p>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mn-ea"/>
                          <a:cs typeface="+mn-cs"/>
                        </a:rPr>
                        <a:t>(A priori les contrats ont été centralisés mais</a:t>
                      </a:r>
                      <a:r>
                        <a:rPr lang="fr-FR" sz="900" b="0" baseline="0" dirty="0" smtClean="0">
                          <a:solidFill>
                            <a:schemeClr val="tx1"/>
                          </a:solidFill>
                          <a:effectLst/>
                          <a:latin typeface="Univers 45 Light" pitchFamily="2" charset="0"/>
                          <a:ea typeface="+mn-ea"/>
                          <a:cs typeface="+mn-cs"/>
                        </a:rPr>
                        <a:t> pas d’accès à la base One Drive).</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16//12/2019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Laurent.</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P</a:t>
                      </a:r>
                      <a:r>
                        <a:rPr lang="fr-FR" sz="900" b="0" dirty="0" err="1" smtClean="0">
                          <a:solidFill>
                            <a:schemeClr val="tx1"/>
                          </a:solidFill>
                          <a:latin typeface="Univers 45 Light" pitchFamily="2" charset="0"/>
                        </a:rPr>
                        <a:t>ostic</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Le fichier portant sur l’analyse des contrats des salariés .</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Damien Tournier</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Demande</a:t>
                      </a:r>
                      <a:r>
                        <a:rPr lang="fr-FR" sz="900" b="0" baseline="0" dirty="0" smtClean="0">
                          <a:solidFill>
                            <a:schemeClr val="tx1"/>
                          </a:solidFill>
                          <a:effectLst/>
                          <a:latin typeface="Univers 45 Light" pitchFamily="2" charset="0"/>
                          <a:ea typeface="+mn-ea"/>
                          <a:cs typeface="+mn-cs"/>
                        </a:rPr>
                        <a:t> de</a:t>
                      </a:r>
                      <a:r>
                        <a:rPr lang="fr-FR" sz="900" b="0" dirty="0" smtClean="0">
                          <a:solidFill>
                            <a:schemeClr val="tx1"/>
                          </a:solidFill>
                          <a:effectLst/>
                          <a:latin typeface="Univers 45 Light" pitchFamily="2" charset="0"/>
                          <a:ea typeface="+mn-ea"/>
                          <a:cs typeface="+mn-cs"/>
                        </a:rPr>
                        <a:t> contrats sur les emprunts (BPI 18/12/2018 de 1 500k€, </a:t>
                      </a:r>
                      <a:r>
                        <a:rPr lang="fr-FR" sz="900" b="0" baseline="0" dirty="0" smtClean="0">
                          <a:solidFill>
                            <a:schemeClr val="tx1"/>
                          </a:solidFill>
                          <a:effectLst/>
                          <a:latin typeface="Univers 45 Light" pitchFamily="2" charset="0"/>
                          <a:ea typeface="+mn-ea"/>
                          <a:cs typeface="+mn-cs"/>
                        </a:rPr>
                        <a:t> s</a:t>
                      </a:r>
                      <a:r>
                        <a:rPr lang="fr-FR" sz="900" b="0" dirty="0" smtClean="0">
                          <a:solidFill>
                            <a:schemeClr val="tx1"/>
                          </a:solidFill>
                          <a:effectLst/>
                          <a:latin typeface="Univers 45 Light" pitchFamily="2" charset="0"/>
                          <a:ea typeface="+mn-ea"/>
                          <a:cs typeface="+mn-cs"/>
                        </a:rPr>
                        <a:t>ur RCF 2018 et 2017,  la signature en décembre 2019 d’un amendement à la documentation de crédit pour ouverture d’une nouvelle ligne RCF de 70m€,</a:t>
                      </a:r>
                      <a:r>
                        <a:rPr lang="fr-FR" sz="900" b="0" baseline="0" dirty="0" smtClean="0">
                          <a:solidFill>
                            <a:schemeClr val="tx1"/>
                          </a:solidFill>
                          <a:effectLst/>
                          <a:latin typeface="Univers 45 Light" pitchFamily="2" charset="0"/>
                          <a:ea typeface="+mn-ea"/>
                          <a:cs typeface="+mn-cs"/>
                        </a:rPr>
                        <a:t>… )</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10/12/2019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Directeurs de projets</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Plusieurs</a:t>
                      </a:r>
                      <a:r>
                        <a:rPr lang="fr-FR" sz="900" b="0" baseline="0" dirty="0" smtClean="0">
                          <a:solidFill>
                            <a:schemeClr val="tx1"/>
                          </a:solidFill>
                          <a:effectLst/>
                          <a:latin typeface="Univers 45 Light" pitchFamily="2" charset="0"/>
                          <a:ea typeface="+mn-ea"/>
                          <a:cs typeface="+mn-cs"/>
                        </a:rPr>
                        <a:t> sondages sur des  demandes de contrats consultants.</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946511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dirty="0" smtClean="0"/>
              <a:t>Principales </a:t>
            </a:r>
            <a:r>
              <a:rPr lang="fr-FR" dirty="0"/>
              <a:t>observations sur le contrôle interne par processus revus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1347363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Légende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Espace réservé du texte 4"/>
          <p:cNvSpPr txBox="1">
            <a:spLocks/>
          </p:cNvSpPr>
          <p:nvPr/>
        </p:nvSpPr>
        <p:spPr>
          <a:xfrm>
            <a:off x="810807" y="1181733"/>
            <a:ext cx="8451849" cy="5686899"/>
          </a:xfrm>
          <a:prstGeom prst="rect">
            <a:avLst/>
          </a:prstGeom>
        </p:spPr>
        <p:txBody>
          <a:bodyPr/>
          <a:lstStyle>
            <a:lvl1pPr marL="0" indent="0" algn="l" defTabSz="914400" rtl="0" eaLnBrk="1" latinLnBrk="0" hangingPunct="1">
              <a:spcBef>
                <a:spcPts val="300"/>
              </a:spcBef>
              <a:spcAft>
                <a:spcPts val="1000"/>
              </a:spcAft>
              <a:buSzPct val="100000"/>
              <a:buFont typeface="Arial" panose="020B0604020202020204" pitchFamily="34" charset="0"/>
              <a:buNone/>
              <a:defRPr sz="1000" b="1" kern="1200">
                <a:solidFill>
                  <a:schemeClr val="tx1"/>
                </a:solidFill>
                <a:latin typeface="+mj-lt"/>
                <a:ea typeface="+mn-ea"/>
                <a:cs typeface="+mn-cs"/>
              </a:defRPr>
            </a:lvl1pPr>
            <a:lvl2pPr marL="136525" indent="-136525" algn="l" defTabSz="914400" rtl="0" eaLnBrk="1" latinLnBrk="0" hangingPunct="1">
              <a:spcBef>
                <a:spcPts val="0"/>
              </a:spcBef>
              <a:spcAft>
                <a:spcPts val="1000"/>
              </a:spcAft>
              <a:buClrTx/>
              <a:buSzPct val="135000"/>
              <a:buFontTx/>
              <a:buBlip>
                <a:blip r:embed="rId4"/>
              </a:buBlip>
              <a:defRPr lang="en-US" sz="1000" b="0" kern="1200" dirty="0" smtClean="0">
                <a:solidFill>
                  <a:schemeClr val="tx1"/>
                </a:solidFill>
                <a:latin typeface="+mj-lt"/>
                <a:ea typeface="+mn-ea"/>
                <a:cs typeface="+mn-cs"/>
              </a:defRPr>
            </a:lvl2pPr>
            <a:lvl3pPr marL="269875" indent="-123825" algn="l" defTabSz="914400" rtl="0" eaLnBrk="1" latinLnBrk="0" hangingPunct="1">
              <a:spcBef>
                <a:spcPts val="200"/>
              </a:spcBef>
              <a:spcAft>
                <a:spcPts val="200"/>
              </a:spcAft>
              <a:buClrTx/>
              <a:buSzPct val="100000"/>
              <a:buFont typeface="Arial" panose="020B0604020202020204" pitchFamily="34" charset="0"/>
              <a:buChar char="•"/>
              <a:defRPr lang="en-US" sz="1000" b="0" kern="1200" dirty="0" smtClean="0">
                <a:solidFill>
                  <a:schemeClr val="tx1"/>
                </a:solidFill>
                <a:latin typeface="+mj-lt"/>
                <a:ea typeface="+mn-ea"/>
                <a:cs typeface="+mn-cs"/>
              </a:defRPr>
            </a:lvl3pPr>
            <a:lvl4pPr marL="431800" indent="-160338" algn="l" defTabSz="914400" rtl="0" eaLnBrk="1" latinLnBrk="0" hangingPunct="1">
              <a:spcBef>
                <a:spcPts val="200"/>
              </a:spcBef>
              <a:spcAft>
                <a:spcPts val="200"/>
              </a:spcAft>
              <a:buClrTx/>
              <a:buSzPct val="100000"/>
              <a:buFont typeface="Verdana" panose="020B0604030504040204" pitchFamily="34" charset="0"/>
              <a:buChar char="−"/>
              <a:defRPr lang="en-US" sz="800" b="0" kern="1200" baseline="0" dirty="0" smtClean="0">
                <a:solidFill>
                  <a:schemeClr val="tx1"/>
                </a:solidFill>
                <a:latin typeface="+mj-lt"/>
                <a:ea typeface="+mn-ea"/>
                <a:cs typeface="+mn-cs"/>
              </a:defRPr>
            </a:lvl4pPr>
            <a:lvl5pPr marL="622300" indent="-180975" algn="l" defTabSz="798513" rtl="0" eaLnBrk="1" latinLnBrk="0" hangingPunct="1">
              <a:spcBef>
                <a:spcPts val="200"/>
              </a:spcBef>
              <a:spcAft>
                <a:spcPts val="200"/>
              </a:spcAft>
              <a:buClrTx/>
              <a:buSzPct val="100000"/>
              <a:buFont typeface="Verdana" panose="020B0604030504040204" pitchFamily="34" charset="0"/>
              <a:buChar char="−"/>
              <a:tabLst/>
              <a:defRPr lang="en-US" sz="800" b="0" kern="1200" baseline="0" dirty="0" smtClean="0">
                <a:solidFill>
                  <a:schemeClr val="tx1"/>
                </a:solidFill>
                <a:latin typeface="+mj-lt"/>
                <a:ea typeface="+mn-ea"/>
                <a:cs typeface="+mn-cs"/>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r>
              <a:rPr lang="fr-FR" dirty="0" smtClean="0"/>
              <a:t>Signification des formes utilisées dans les </a:t>
            </a:r>
            <a:r>
              <a:rPr lang="fr-FR" dirty="0" err="1" smtClean="0"/>
              <a:t>flowcharts</a:t>
            </a:r>
            <a:endParaRPr lang="fr-FR" dirty="0" smtClean="0"/>
          </a:p>
          <a:p>
            <a:endParaRPr lang="fr-FR" dirty="0" smtClean="0"/>
          </a:p>
          <a:p>
            <a:endParaRPr lang="fr-FR" dirty="0" smtClean="0"/>
          </a:p>
          <a:p>
            <a:endParaRPr lang="fr-FR" dirty="0" smtClean="0"/>
          </a:p>
          <a:p>
            <a:endParaRPr lang="fr-FR" dirty="0" smtClean="0"/>
          </a:p>
          <a:p>
            <a:endParaRPr lang="fr-FR" dirty="0" smtClean="0"/>
          </a:p>
          <a:p>
            <a:pPr marL="311150" lvl="1" indent="0">
              <a:buNone/>
            </a:pPr>
            <a:r>
              <a:rPr lang="fr-FR" dirty="0" smtClean="0"/>
              <a:t>  Risque significatif d’erreur  ou de fraude sur les états financiers</a:t>
            </a:r>
          </a:p>
          <a:p>
            <a:pPr marL="447675" lvl="1"/>
            <a:endParaRPr lang="fr-FR" sz="500" dirty="0" smtClean="0"/>
          </a:p>
          <a:p>
            <a:pPr marL="311150" lvl="1" indent="0">
              <a:buNone/>
            </a:pPr>
            <a:r>
              <a:rPr lang="fr-FR" dirty="0" smtClean="0"/>
              <a:t>  Contrôle manuel</a:t>
            </a:r>
          </a:p>
          <a:p>
            <a:pPr marL="447675" lvl="1"/>
            <a:endParaRPr lang="fr-FR" sz="500" dirty="0" smtClean="0"/>
          </a:p>
          <a:p>
            <a:pPr marL="311150" lvl="1" indent="0">
              <a:buNone/>
            </a:pPr>
            <a:r>
              <a:rPr lang="fr-FR" dirty="0" smtClean="0"/>
              <a:t>  Contrôle semi-automatisé</a:t>
            </a:r>
          </a:p>
          <a:p>
            <a:pPr marL="447675" lvl="1"/>
            <a:endParaRPr lang="fr-FR" sz="500" dirty="0" smtClean="0"/>
          </a:p>
          <a:p>
            <a:pPr marL="311150" lvl="1" indent="0">
              <a:buNone/>
            </a:pPr>
            <a:r>
              <a:rPr lang="fr-FR" dirty="0" smtClean="0"/>
              <a:t>  Contrôle automatisé</a:t>
            </a:r>
          </a:p>
          <a:p>
            <a:endParaRPr lang="fr-FR" sz="500" dirty="0" smtClean="0"/>
          </a:p>
          <a:p>
            <a:endParaRPr lang="fr-FR" dirty="0" smtClean="0"/>
          </a:p>
          <a:p>
            <a:r>
              <a:rPr lang="fr-FR" dirty="0" smtClean="0"/>
              <a:t>Les conclusions sur les contrôles présentées dans la suite du document se lisent selon la nomenclature suivante : </a:t>
            </a:r>
          </a:p>
          <a:p>
            <a:pPr marL="311150" lvl="1" indent="0">
              <a:buNone/>
            </a:pPr>
            <a:r>
              <a:rPr lang="fr-FR" dirty="0" smtClean="0"/>
              <a:t>Le contrôle fait l’objet d’un ou plusieurs points de recommandation de niveau de risque faible ou, sur la base de nos travaux, nous n’avons pas détecté de point nécessitant une recommandation.</a:t>
            </a:r>
          </a:p>
          <a:p>
            <a:pPr marL="311150" lvl="1" indent="0">
              <a:buNone/>
            </a:pPr>
            <a:r>
              <a:rPr lang="fr-FR" dirty="0" smtClean="0"/>
              <a:t>Le contrôle fait l’objet d’un ou plusieurs points de recommandation de niveau de risque modéré. </a:t>
            </a:r>
          </a:p>
          <a:p>
            <a:pPr marL="311150" lvl="1" indent="0">
              <a:buNone/>
            </a:pPr>
            <a:r>
              <a:rPr lang="fr-FR" dirty="0" smtClean="0"/>
              <a:t>Le contrôle fait l’objet d’un ou plusieurs points de recommandation de niveau de risque élevé.</a:t>
            </a:r>
          </a:p>
          <a:p>
            <a:endParaRPr lang="fr-FR" dirty="0" smtClean="0"/>
          </a:p>
          <a:p>
            <a:endParaRPr lang="fr-FR" dirty="0"/>
          </a:p>
        </p:txBody>
      </p:sp>
      <p:sp>
        <p:nvSpPr>
          <p:cNvPr id="8" name="Oval 25"/>
          <p:cNvSpPr>
            <a:spLocks noChangeArrowheads="1"/>
          </p:cNvSpPr>
          <p:nvPr/>
        </p:nvSpPr>
        <p:spPr bwMode="auto">
          <a:xfrm>
            <a:off x="913806" y="3018088"/>
            <a:ext cx="315912" cy="315913"/>
          </a:xfrm>
          <a:prstGeom prst="ellipse">
            <a:avLst/>
          </a:prstGeom>
          <a:solidFill>
            <a:srgbClr val="BC204B"/>
          </a:solidFill>
          <a:ln w="6350">
            <a:solidFill>
              <a:srgbClr val="C00000"/>
            </a:solidFill>
            <a:round/>
            <a:headEnd/>
            <a:tailEnd/>
          </a:ln>
        </p:spPr>
        <p:txBody>
          <a:bodyPr wrap="none" lIns="0" tIns="0" rIns="0" bIns="0" anchor="ctr"/>
          <a:lstStyle/>
          <a:p>
            <a:pPr algn="ctr"/>
            <a:r>
              <a:rPr lang="fr-FR" sz="900" b="1" dirty="0">
                <a:solidFill>
                  <a:schemeClr val="bg1"/>
                </a:solidFill>
              </a:rPr>
              <a:t>Rx</a:t>
            </a:r>
          </a:p>
        </p:txBody>
      </p:sp>
      <p:sp>
        <p:nvSpPr>
          <p:cNvPr id="9" name="Oval 25"/>
          <p:cNvSpPr>
            <a:spLocks noChangeArrowheads="1"/>
          </p:cNvSpPr>
          <p:nvPr/>
        </p:nvSpPr>
        <p:spPr bwMode="auto">
          <a:xfrm>
            <a:off x="913806" y="3994376"/>
            <a:ext cx="315912" cy="315912"/>
          </a:xfrm>
          <a:prstGeom prst="ellipse">
            <a:avLst/>
          </a:prstGeom>
          <a:solidFill>
            <a:srgbClr val="00863D"/>
          </a:solidFill>
          <a:ln w="6350">
            <a:solidFill>
              <a:srgbClr val="7AB800"/>
            </a:solidFill>
            <a:round/>
            <a:headEnd/>
            <a:tailEnd/>
          </a:ln>
        </p:spPr>
        <p:txBody>
          <a:bodyPr wrap="none" lIns="0" tIns="0" rIns="0" bIns="0" anchor="ctr"/>
          <a:lstStyle/>
          <a:p>
            <a:pPr algn="ctr"/>
            <a:r>
              <a:rPr lang="fr-FR" sz="900" b="1" dirty="0">
                <a:solidFill>
                  <a:schemeClr val="bg1"/>
                </a:solidFill>
              </a:rPr>
              <a:t>Cx</a:t>
            </a:r>
          </a:p>
        </p:txBody>
      </p:sp>
      <p:sp>
        <p:nvSpPr>
          <p:cNvPr id="10" name="AutoShape 35"/>
          <p:cNvSpPr>
            <a:spLocks noChangeArrowheads="1"/>
          </p:cNvSpPr>
          <p:nvPr/>
        </p:nvSpPr>
        <p:spPr bwMode="auto">
          <a:xfrm>
            <a:off x="5311561" y="2879594"/>
            <a:ext cx="2303462" cy="1077912"/>
          </a:xfrm>
          <a:prstGeom prst="wedgeRectCallout">
            <a:avLst>
              <a:gd name="adj1" fmla="val -79880"/>
              <a:gd name="adj2" fmla="val -22495"/>
            </a:avLst>
          </a:prstGeom>
          <a:solidFill>
            <a:srgbClr val="009A44"/>
          </a:solidFill>
          <a:ln w="6350">
            <a:noFill/>
            <a:miter lim="800000"/>
            <a:headEnd/>
            <a:tailEnd/>
          </a:ln>
        </p:spPr>
        <p:txBody>
          <a:bodyPr lIns="0" tIns="0" rIns="0" bIns="0" anchor="ctr">
            <a:spAutoFit/>
          </a:bodyPr>
          <a:lstStyle/>
          <a:p>
            <a:pPr algn="ctr" eaLnBrk="0" hangingPunct="0"/>
            <a:r>
              <a:rPr lang="fr-FR" sz="1000" dirty="0" smtClean="0">
                <a:solidFill>
                  <a:schemeClr val="bg1"/>
                </a:solidFill>
              </a:rPr>
              <a:t>Les </a:t>
            </a:r>
            <a:r>
              <a:rPr lang="fr-FR" sz="1000" b="1" dirty="0" smtClean="0">
                <a:solidFill>
                  <a:schemeClr val="bg1"/>
                </a:solidFill>
              </a:rPr>
              <a:t>contrôles</a:t>
            </a:r>
            <a:r>
              <a:rPr lang="fr-FR" sz="1000" dirty="0" smtClean="0">
                <a:solidFill>
                  <a:schemeClr val="bg1"/>
                </a:solidFill>
              </a:rPr>
              <a:t> correspondent aux contrôles en place chez le client (automatisés, semi-automatisés et manuels)</a:t>
            </a:r>
          </a:p>
          <a:p>
            <a:pPr algn="ctr" eaLnBrk="0" hangingPunct="0"/>
            <a:endParaRPr lang="fr-FR" sz="1000" dirty="0" smtClean="0">
              <a:solidFill>
                <a:schemeClr val="bg1"/>
              </a:solidFill>
            </a:endParaRPr>
          </a:p>
          <a:p>
            <a:pPr algn="ctr" eaLnBrk="0" hangingPunct="0"/>
            <a:r>
              <a:rPr lang="fr-FR" sz="1000" dirty="0" smtClean="0">
                <a:solidFill>
                  <a:schemeClr val="bg1"/>
                </a:solidFill>
              </a:rPr>
              <a:t>Utiliser les mêmes “x” pour un contrôle répondant à un risque/WCGW donné</a:t>
            </a:r>
            <a:endParaRPr lang="fr-FR" sz="1000" dirty="0">
              <a:solidFill>
                <a:schemeClr val="bg1"/>
              </a:solidFill>
            </a:endParaRPr>
          </a:p>
        </p:txBody>
      </p:sp>
      <p:sp>
        <p:nvSpPr>
          <p:cNvPr id="11" name="Organigramme : Données 10"/>
          <p:cNvSpPr/>
          <p:nvPr/>
        </p:nvSpPr>
        <p:spPr>
          <a:xfrm>
            <a:off x="3024399" y="1525105"/>
            <a:ext cx="720080" cy="360040"/>
          </a:xfrm>
          <a:prstGeom prst="flowChartInputOutpu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rgbClr val="000000"/>
                </a:solidFill>
                <a:cs typeface="Arial" pitchFamily="34" charset="0"/>
              </a:rPr>
              <a:t>Information produite par l’entité</a:t>
            </a:r>
            <a:endParaRPr lang="fr-FR" sz="400" dirty="0">
              <a:ln>
                <a:solidFill>
                  <a:schemeClr val="tx1"/>
                </a:solidFill>
              </a:ln>
              <a:noFill/>
            </a:endParaRPr>
          </a:p>
        </p:txBody>
      </p:sp>
      <p:sp>
        <p:nvSpPr>
          <p:cNvPr id="12" name="Rectangle 11"/>
          <p:cNvSpPr/>
          <p:nvPr/>
        </p:nvSpPr>
        <p:spPr>
          <a:xfrm>
            <a:off x="936638" y="1524634"/>
            <a:ext cx="575593" cy="431800"/>
          </a:xfrm>
          <a:prstGeom prst="rec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manuelle</a:t>
            </a:r>
          </a:p>
        </p:txBody>
      </p:sp>
      <p:sp>
        <p:nvSpPr>
          <p:cNvPr id="13" name="Organigramme : Procédé prédéfini 12"/>
          <p:cNvSpPr/>
          <p:nvPr/>
        </p:nvSpPr>
        <p:spPr>
          <a:xfrm>
            <a:off x="1584239" y="1524634"/>
            <a:ext cx="720725" cy="431800"/>
          </a:xfrm>
          <a:prstGeom prst="flowChartPredefinedProcess">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automatisée</a:t>
            </a:r>
          </a:p>
        </p:txBody>
      </p:sp>
      <p:sp>
        <p:nvSpPr>
          <p:cNvPr id="14" name="Organigramme : Décision 13"/>
          <p:cNvSpPr/>
          <p:nvPr/>
        </p:nvSpPr>
        <p:spPr>
          <a:xfrm>
            <a:off x="3816859" y="1480184"/>
            <a:ext cx="647700" cy="404812"/>
          </a:xfrm>
          <a:prstGeom prst="flowChartDecision">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Décision</a:t>
            </a:r>
          </a:p>
        </p:txBody>
      </p:sp>
      <p:sp>
        <p:nvSpPr>
          <p:cNvPr id="15" name="Organigramme : Document 14"/>
          <p:cNvSpPr/>
          <p:nvPr/>
        </p:nvSpPr>
        <p:spPr>
          <a:xfrm>
            <a:off x="2376327" y="1524634"/>
            <a:ext cx="576263" cy="431800"/>
          </a:xfrm>
          <a:prstGeom prst="flowChartDocumen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anchor="ctr"/>
          <a:lstStyle/>
          <a:p>
            <a:pPr algn="ctr" fontAlgn="auto">
              <a:spcBef>
                <a:spcPts val="0"/>
              </a:spcBef>
              <a:spcAft>
                <a:spcPts val="0"/>
              </a:spcAft>
              <a:defRPr/>
            </a:pPr>
            <a:r>
              <a:rPr lang="fr-FR" sz="600" dirty="0">
                <a:solidFill>
                  <a:schemeClr val="tx1"/>
                </a:solidFill>
              </a:rPr>
              <a:t>Document</a:t>
            </a:r>
          </a:p>
        </p:txBody>
      </p:sp>
      <p:sp>
        <p:nvSpPr>
          <p:cNvPr id="16" name="Organigramme : Terminateur 15"/>
          <p:cNvSpPr/>
          <p:nvPr/>
        </p:nvSpPr>
        <p:spPr>
          <a:xfrm>
            <a:off x="5400663" y="1524634"/>
            <a:ext cx="647700" cy="288925"/>
          </a:xfrm>
          <a:prstGeom prst="flowChartTerminator">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Début / fin</a:t>
            </a:r>
          </a:p>
        </p:txBody>
      </p:sp>
      <p:sp>
        <p:nvSpPr>
          <p:cNvPr id="17" name="Oval 25"/>
          <p:cNvSpPr>
            <a:spLocks noChangeArrowheads="1"/>
          </p:cNvSpPr>
          <p:nvPr/>
        </p:nvSpPr>
        <p:spPr bwMode="auto">
          <a:xfrm>
            <a:off x="913806" y="4465500"/>
            <a:ext cx="315912" cy="315913"/>
          </a:xfrm>
          <a:prstGeom prst="ellipse">
            <a:avLst/>
          </a:prstGeom>
          <a:solidFill>
            <a:srgbClr val="0091DA"/>
          </a:solidFill>
          <a:ln w="6350">
            <a:solidFill>
              <a:srgbClr val="0091DA"/>
            </a:solidFill>
            <a:round/>
            <a:headEnd/>
            <a:tailEnd/>
          </a:ln>
        </p:spPr>
        <p:txBody>
          <a:bodyPr wrap="none" lIns="0" tIns="0" rIns="0" bIns="0" anchor="ctr"/>
          <a:lstStyle/>
          <a:p>
            <a:pPr algn="ctr"/>
            <a:r>
              <a:rPr lang="fr-FR" sz="900" b="1" dirty="0">
                <a:solidFill>
                  <a:schemeClr val="bg1"/>
                </a:solidFill>
              </a:rPr>
              <a:t>Cx</a:t>
            </a:r>
          </a:p>
        </p:txBody>
      </p:sp>
      <p:sp>
        <p:nvSpPr>
          <p:cNvPr id="18" name="Oval 25"/>
          <p:cNvSpPr>
            <a:spLocks noChangeArrowheads="1"/>
          </p:cNvSpPr>
          <p:nvPr/>
        </p:nvSpPr>
        <p:spPr bwMode="auto">
          <a:xfrm>
            <a:off x="913806" y="3486922"/>
            <a:ext cx="315912" cy="315913"/>
          </a:xfrm>
          <a:prstGeom prst="ellipse">
            <a:avLst/>
          </a:prstGeom>
          <a:solidFill>
            <a:srgbClr val="00B050"/>
          </a:solidFill>
          <a:ln w="6350">
            <a:solidFill>
              <a:srgbClr val="8099C6"/>
            </a:solidFill>
            <a:round/>
            <a:headEnd/>
            <a:tailEnd/>
          </a:ln>
        </p:spPr>
        <p:txBody>
          <a:bodyPr wrap="none" lIns="0" tIns="0" rIns="0" bIns="0" anchor="ctr"/>
          <a:lstStyle/>
          <a:p>
            <a:pPr algn="ctr"/>
            <a:r>
              <a:rPr lang="fr-FR" sz="900" b="1" dirty="0">
                <a:solidFill>
                  <a:schemeClr val="bg1"/>
                </a:solidFill>
              </a:rPr>
              <a:t>Cx</a:t>
            </a:r>
          </a:p>
        </p:txBody>
      </p:sp>
      <p:sp>
        <p:nvSpPr>
          <p:cNvPr id="19" name="Organigramme : Stockage à accès direct 18"/>
          <p:cNvSpPr/>
          <p:nvPr/>
        </p:nvSpPr>
        <p:spPr>
          <a:xfrm>
            <a:off x="4536567" y="1489101"/>
            <a:ext cx="792088" cy="396044"/>
          </a:xfrm>
          <a:prstGeom prst="flowChartMagneticDrum">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600" dirty="0" smtClean="0">
                <a:solidFill>
                  <a:schemeClr val="tx1"/>
                </a:solidFill>
              </a:rPr>
              <a:t>Système</a:t>
            </a:r>
            <a:endParaRPr lang="fr-FR" sz="600" dirty="0">
              <a:solidFill>
                <a:schemeClr val="tx1"/>
              </a:solidFill>
            </a:endParaRPr>
          </a:p>
        </p:txBody>
      </p:sp>
      <p:sp>
        <p:nvSpPr>
          <p:cNvPr id="20" name="Organigramme : Carte perforée 19"/>
          <p:cNvSpPr/>
          <p:nvPr/>
        </p:nvSpPr>
        <p:spPr>
          <a:xfrm>
            <a:off x="6120743" y="1453345"/>
            <a:ext cx="720725" cy="431800"/>
          </a:xfrm>
          <a:prstGeom prst="flowChartPunchedCard">
            <a:avLst/>
          </a:prstGeom>
          <a:solidFill>
            <a:srgbClr val="DC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02463" fontAlgn="auto">
              <a:spcBef>
                <a:spcPts val="0"/>
              </a:spcBef>
              <a:spcAft>
                <a:spcPts val="0"/>
              </a:spcAft>
              <a:defRPr/>
            </a:pPr>
            <a:endParaRPr lang="fr-FR" sz="1411"/>
          </a:p>
        </p:txBody>
      </p:sp>
      <p:sp>
        <p:nvSpPr>
          <p:cNvPr id="21" name="ZoneTexte 37"/>
          <p:cNvSpPr txBox="1">
            <a:spLocks noChangeArrowheads="1"/>
          </p:cNvSpPr>
          <p:nvPr/>
        </p:nvSpPr>
        <p:spPr bwMode="auto">
          <a:xfrm>
            <a:off x="6265205" y="1597808"/>
            <a:ext cx="503238" cy="214312"/>
          </a:xfrm>
          <a:prstGeom prst="rect">
            <a:avLst/>
          </a:prstGeom>
          <a:noFill/>
          <a:ln w="9525">
            <a:noFill/>
            <a:miter lim="800000"/>
            <a:headEnd/>
            <a:tailEnd/>
          </a:ln>
        </p:spPr>
        <p:txBody>
          <a:bodyPr lIns="0" tIns="0" rIns="0" bIns="0">
            <a:spAutoFit/>
          </a:bodyPr>
          <a:lstStyle/>
          <a:p>
            <a:r>
              <a:rPr lang="fr-FR" sz="700" dirty="0"/>
              <a:t>Service organisation</a:t>
            </a:r>
          </a:p>
        </p:txBody>
      </p:sp>
      <p:sp>
        <p:nvSpPr>
          <p:cNvPr id="22" name="Organigramme : Connecteur page suivante 21"/>
          <p:cNvSpPr/>
          <p:nvPr/>
        </p:nvSpPr>
        <p:spPr>
          <a:xfrm>
            <a:off x="6984839" y="1453097"/>
            <a:ext cx="574675" cy="504825"/>
          </a:xfrm>
          <a:prstGeom prst="flowChartOffpageConnector">
            <a:avLst/>
          </a:prstGeom>
          <a:solidFill>
            <a:srgbClr val="DC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3" name="ZoneTexte 37"/>
          <p:cNvSpPr txBox="1">
            <a:spLocks noChangeArrowheads="1"/>
          </p:cNvSpPr>
          <p:nvPr/>
        </p:nvSpPr>
        <p:spPr bwMode="auto">
          <a:xfrm>
            <a:off x="7056276" y="1524534"/>
            <a:ext cx="503238" cy="323850"/>
          </a:xfrm>
          <a:prstGeom prst="rect">
            <a:avLst/>
          </a:prstGeom>
          <a:noFill/>
          <a:ln w="9525">
            <a:noFill/>
            <a:miter lim="800000"/>
            <a:headEnd/>
            <a:tailEnd/>
          </a:ln>
        </p:spPr>
        <p:txBody>
          <a:bodyPr lIns="0" tIns="0" rIns="0" bIns="0">
            <a:spAutoFit/>
          </a:bodyPr>
          <a:lstStyle/>
          <a:p>
            <a:r>
              <a:rPr lang="fr-FR" sz="700" dirty="0"/>
              <a:t>Connexion</a:t>
            </a:r>
          </a:p>
          <a:p>
            <a:r>
              <a:rPr lang="fr-FR" sz="700" dirty="0"/>
              <a:t>Début/fin</a:t>
            </a:r>
          </a:p>
          <a:p>
            <a:r>
              <a:rPr lang="fr-FR" sz="700" dirty="0"/>
              <a:t>de page</a:t>
            </a:r>
          </a:p>
        </p:txBody>
      </p:sp>
      <p:pic>
        <p:nvPicPr>
          <p:cNvPr id="24" name="Image 75"/>
          <p:cNvPicPr>
            <a:picLocks noChangeAspect="1"/>
          </p:cNvPicPr>
          <p:nvPr/>
        </p:nvPicPr>
        <p:blipFill>
          <a:blip r:embed="rId5" cstate="print"/>
          <a:srcRect/>
          <a:stretch>
            <a:fillRect/>
          </a:stretch>
        </p:blipFill>
        <p:spPr bwMode="auto">
          <a:xfrm>
            <a:off x="7704919" y="1453097"/>
            <a:ext cx="581025" cy="476250"/>
          </a:xfrm>
          <a:prstGeom prst="rect">
            <a:avLst/>
          </a:prstGeom>
          <a:noFill/>
          <a:ln w="9525">
            <a:noFill/>
            <a:miter lim="800000"/>
            <a:headEnd/>
            <a:tailEnd/>
          </a:ln>
        </p:spPr>
      </p:pic>
      <p:sp>
        <p:nvSpPr>
          <p:cNvPr id="25" name="Rectangle 24"/>
          <p:cNvSpPr/>
          <p:nvPr/>
        </p:nvSpPr>
        <p:spPr>
          <a:xfrm>
            <a:off x="936167" y="2029161"/>
            <a:ext cx="575593" cy="431800"/>
          </a:xfrm>
          <a:prstGeom prst="rec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manuelle</a:t>
            </a:r>
          </a:p>
        </p:txBody>
      </p:sp>
      <p:sp>
        <p:nvSpPr>
          <p:cNvPr id="26" name="Organigramme : Procédé prédéfini 25"/>
          <p:cNvSpPr/>
          <p:nvPr/>
        </p:nvSpPr>
        <p:spPr>
          <a:xfrm>
            <a:off x="1583768" y="2029161"/>
            <a:ext cx="720725" cy="431800"/>
          </a:xfrm>
          <a:prstGeom prst="flowChartPredefinedProcess">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automatisée</a:t>
            </a:r>
          </a:p>
        </p:txBody>
      </p:sp>
      <p:sp>
        <p:nvSpPr>
          <p:cNvPr id="27" name="Rectangle 26"/>
          <p:cNvSpPr/>
          <p:nvPr/>
        </p:nvSpPr>
        <p:spPr>
          <a:xfrm>
            <a:off x="936167" y="2389201"/>
            <a:ext cx="576064" cy="155747"/>
          </a:xfrm>
          <a:prstGeom prst="rect">
            <a:avLst/>
          </a:prstGeom>
          <a:solidFill>
            <a:srgbClr val="00257A"/>
          </a:solidFill>
          <a:ln>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 dirty="0" smtClean="0"/>
              <a:t>Application</a:t>
            </a:r>
            <a:endParaRPr lang="fr-FR" sz="600" dirty="0"/>
          </a:p>
        </p:txBody>
      </p:sp>
      <p:sp>
        <p:nvSpPr>
          <p:cNvPr id="28" name="Rectangle 27"/>
          <p:cNvSpPr/>
          <p:nvPr/>
        </p:nvSpPr>
        <p:spPr>
          <a:xfrm>
            <a:off x="1584239" y="2389201"/>
            <a:ext cx="720080" cy="155747"/>
          </a:xfrm>
          <a:prstGeom prst="rect">
            <a:avLst/>
          </a:prstGeom>
          <a:solidFill>
            <a:srgbClr val="00257A"/>
          </a:solidFill>
          <a:ln>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 dirty="0" smtClean="0"/>
              <a:t>Application</a:t>
            </a:r>
            <a:endParaRPr lang="fr-FR" sz="600" dirty="0"/>
          </a:p>
        </p:txBody>
      </p:sp>
      <p:graphicFrame>
        <p:nvGraphicFramePr>
          <p:cNvPr id="29" name="Object 2"/>
          <p:cNvGraphicFramePr>
            <a:graphicFrameLocks noChangeAspect="1"/>
          </p:cNvGraphicFramePr>
          <p:nvPr>
            <p:extLst>
              <p:ext uri="{D42A27DB-BD31-4B8C-83A1-F6EECF244321}">
                <p14:modId xmlns:p14="http://schemas.microsoft.com/office/powerpoint/2010/main" val="2201531549"/>
              </p:ext>
            </p:extLst>
          </p:nvPr>
        </p:nvGraphicFramePr>
        <p:xfrm>
          <a:off x="2232311" y="2029161"/>
          <a:ext cx="804862" cy="495300"/>
        </p:xfrm>
        <a:graphic>
          <a:graphicData uri="http://schemas.openxmlformats.org/presentationml/2006/ole">
            <mc:AlternateContent xmlns:mc="http://schemas.openxmlformats.org/markup-compatibility/2006">
              <mc:Choice xmlns:v="urn:schemas-microsoft-com:vml" Requires="v">
                <p:oleObj spid="_x0000_s2179" name="Visio" r:id="rId6" imgW="790643" imgH="485775" progId="Visio.Drawing.11">
                  <p:embed/>
                </p:oleObj>
              </mc:Choice>
              <mc:Fallback>
                <p:oleObj name="Visio" r:id="rId6" imgW="790643" imgH="485775"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2311" y="2029161"/>
                        <a:ext cx="804862"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Espace réservé du texte 17"/>
          <p:cNvSpPr txBox="1">
            <a:spLocks/>
          </p:cNvSpPr>
          <p:nvPr/>
        </p:nvSpPr>
        <p:spPr>
          <a:xfrm>
            <a:off x="2376327" y="2389201"/>
            <a:ext cx="936104" cy="288032"/>
          </a:xfrm>
          <a:prstGeom prst="rect">
            <a:avLst/>
          </a:prstGeom>
        </p:spPr>
        <p:txBody>
          <a:bodyPr>
            <a:normAutofit/>
          </a:bodyPr>
          <a:lstStyle/>
          <a:p>
            <a:pPr marL="177800" marR="0" lvl="2" indent="-177800" algn="l" defTabSz="914400" rtl="0" eaLnBrk="1" fontAlgn="base" latinLnBrk="0" hangingPunct="1">
              <a:lnSpc>
                <a:spcPct val="100000"/>
              </a:lnSpc>
              <a:spcBef>
                <a:spcPts val="600"/>
              </a:spcBef>
              <a:spcAft>
                <a:spcPct val="0"/>
              </a:spcAft>
              <a:buClr>
                <a:srgbClr val="97989A"/>
              </a:buClr>
              <a:buSzTx/>
              <a:tabLst/>
              <a:defRPr/>
            </a:pPr>
            <a:r>
              <a:rPr kumimoji="0" lang="fr-FR" sz="600" b="1" i="0" u="none" strike="noStrike" kern="1200" cap="none" spc="0" normalizeH="0" baseline="0" noProof="0" dirty="0" smtClean="0">
                <a:ln>
                  <a:noFill/>
                </a:ln>
                <a:solidFill>
                  <a:srgbClr val="000000"/>
                </a:solidFill>
                <a:effectLst/>
                <a:uLnTx/>
                <a:uFillTx/>
                <a:latin typeface="Arial"/>
                <a:ea typeface="+mn-ea"/>
                <a:cs typeface="Arial" pitchFamily="34" charset="0"/>
              </a:rPr>
              <a:t>Référence</a:t>
            </a:r>
            <a:endParaRPr kumimoji="0" lang="fr-FR" sz="600" b="0" i="0" u="none" strike="noStrike" kern="1200" cap="none" spc="0" normalizeH="0" baseline="0" noProof="0" dirty="0">
              <a:ln>
                <a:noFill/>
              </a:ln>
              <a:solidFill>
                <a:schemeClr val="tx1"/>
              </a:solidFill>
              <a:effectLst/>
              <a:uLnTx/>
              <a:uFillTx/>
              <a:latin typeface="Arial"/>
              <a:ea typeface="+mn-ea"/>
              <a:cs typeface="Arial" pitchFamily="34" charset="0"/>
            </a:endParaRPr>
          </a:p>
        </p:txBody>
      </p:sp>
      <p:sp>
        <p:nvSpPr>
          <p:cNvPr id="31" name="AutoShape 35"/>
          <p:cNvSpPr>
            <a:spLocks noChangeArrowheads="1"/>
          </p:cNvSpPr>
          <p:nvPr/>
        </p:nvSpPr>
        <p:spPr bwMode="auto">
          <a:xfrm>
            <a:off x="6787141" y="4124624"/>
            <a:ext cx="1655763" cy="461962"/>
          </a:xfrm>
          <a:prstGeom prst="wedgeRectCallout">
            <a:avLst>
              <a:gd name="adj1" fmla="val -41821"/>
              <a:gd name="adj2" fmla="val -101659"/>
            </a:avLst>
          </a:prstGeom>
          <a:solidFill>
            <a:srgbClr val="43B02A"/>
          </a:solidFill>
          <a:ln w="6350">
            <a:noFill/>
            <a:miter lim="800000"/>
            <a:headEnd/>
            <a:tailEnd/>
          </a:ln>
        </p:spPr>
        <p:txBody>
          <a:bodyPr lIns="0" tIns="0" rIns="0" bIns="0" anchor="ctr">
            <a:spAutoFit/>
          </a:bodyPr>
          <a:lstStyle/>
          <a:p>
            <a:pPr algn="ctr" eaLnBrk="0" hangingPunct="0"/>
            <a:r>
              <a:rPr lang="fr-FR" sz="1000" dirty="0">
                <a:solidFill>
                  <a:schemeClr val="bg1"/>
                </a:solidFill>
              </a:rPr>
              <a:t>Risque dans le processus = WCGW (</a:t>
            </a:r>
            <a:r>
              <a:rPr lang="fr-FR" sz="1000" dirty="0" err="1">
                <a:solidFill>
                  <a:schemeClr val="bg1"/>
                </a:solidFill>
              </a:rPr>
              <a:t>What</a:t>
            </a:r>
            <a:r>
              <a:rPr lang="fr-FR" sz="1000" dirty="0">
                <a:solidFill>
                  <a:schemeClr val="bg1"/>
                </a:solidFill>
              </a:rPr>
              <a:t> </a:t>
            </a:r>
            <a:r>
              <a:rPr lang="fr-FR" sz="1000" dirty="0" err="1">
                <a:solidFill>
                  <a:schemeClr val="bg1"/>
                </a:solidFill>
              </a:rPr>
              <a:t>Could</a:t>
            </a:r>
            <a:r>
              <a:rPr lang="fr-FR" sz="1000" dirty="0">
                <a:solidFill>
                  <a:schemeClr val="bg1"/>
                </a:solidFill>
              </a:rPr>
              <a:t> Go </a:t>
            </a:r>
            <a:r>
              <a:rPr lang="fr-FR" sz="1000" dirty="0" err="1">
                <a:solidFill>
                  <a:schemeClr val="bg1"/>
                </a:solidFill>
              </a:rPr>
              <a:t>Wrong</a:t>
            </a:r>
            <a:r>
              <a:rPr lang="fr-FR" sz="1000" dirty="0">
                <a:solidFill>
                  <a:schemeClr val="bg1"/>
                </a:solidFill>
              </a:rPr>
              <a:t>)</a:t>
            </a:r>
          </a:p>
        </p:txBody>
      </p:sp>
      <p:sp>
        <p:nvSpPr>
          <p:cNvPr id="32" name="Rectangle 16"/>
          <p:cNvSpPr>
            <a:spLocks noChangeAspect="1" noChangeArrowheads="1"/>
          </p:cNvSpPr>
          <p:nvPr/>
        </p:nvSpPr>
        <p:spPr bwMode="auto">
          <a:xfrm>
            <a:off x="930727" y="5729025"/>
            <a:ext cx="180000" cy="178686"/>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33" name="Rectangle 16"/>
          <p:cNvSpPr>
            <a:spLocks noChangeAspect="1" noChangeArrowheads="1"/>
          </p:cNvSpPr>
          <p:nvPr/>
        </p:nvSpPr>
        <p:spPr bwMode="auto">
          <a:xfrm>
            <a:off x="930727" y="6120818"/>
            <a:ext cx="180000" cy="178686"/>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34" name="Rectangle 16"/>
          <p:cNvSpPr>
            <a:spLocks noChangeAspect="1" noChangeArrowheads="1"/>
          </p:cNvSpPr>
          <p:nvPr/>
        </p:nvSpPr>
        <p:spPr bwMode="auto">
          <a:xfrm>
            <a:off x="930727" y="6415176"/>
            <a:ext cx="180000" cy="178686"/>
          </a:xfrm>
          <a:prstGeom prst="rect">
            <a:avLst/>
          </a:prstGeom>
          <a:solidFill>
            <a:srgbClr val="9E3039"/>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573574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10055193" cy="500983"/>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defTabSz="914400"/>
            <a:r>
              <a:rPr lang="fr-FR" dirty="0"/>
              <a:t>Réception des </a:t>
            </a:r>
            <a:r>
              <a:rPr lang="fr-FR" dirty="0" err="1"/>
              <a:t>statements</a:t>
            </a:r>
            <a:r>
              <a:rPr lang="fr-FR" dirty="0"/>
              <a:t>/Chiffre </a:t>
            </a:r>
            <a:r>
              <a:rPr lang="fr-FR" dirty="0" smtClean="0"/>
              <a:t>d’affaires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2" name="Image 1"/>
          <p:cNvPicPr>
            <a:picLocks noChangeAspect="1"/>
          </p:cNvPicPr>
          <p:nvPr/>
        </p:nvPicPr>
        <p:blipFill>
          <a:blip r:embed="rId3"/>
          <a:stretch>
            <a:fillRect/>
          </a:stretch>
        </p:blipFill>
        <p:spPr>
          <a:xfrm>
            <a:off x="-6045" y="1142509"/>
            <a:ext cx="11015785" cy="5993822"/>
          </a:xfrm>
          <a:prstGeom prst="rect">
            <a:avLst/>
          </a:prstGeom>
        </p:spPr>
      </p:pic>
    </p:spTree>
    <p:extLst>
      <p:ext uri="{BB962C8B-B14F-4D97-AF65-F5344CB8AC3E}">
        <p14:creationId xmlns:p14="http://schemas.microsoft.com/office/powerpoint/2010/main" val="1149945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Réception des </a:t>
            </a:r>
            <a:r>
              <a:rPr lang="fr-FR" dirty="0" err="1" smtClean="0"/>
              <a:t>statements</a:t>
            </a:r>
            <a:r>
              <a:rPr lang="fr-FR" dirty="0" smtClean="0"/>
              <a:t>/Chiffre d’affaires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3975124943"/>
              </p:ext>
            </p:extLst>
          </p:nvPr>
        </p:nvGraphicFramePr>
        <p:xfrm>
          <a:off x="335578" y="1093879"/>
          <a:ext cx="10090462" cy="5496660"/>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Erreur de données dans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envoyé par la plateforme</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 cohérence du fichier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contrôle est basé sur la vérification de la cohérence du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sur la base des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KPIs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majeurs du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(montant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globlal</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nombre de lignes, taille du fichier).</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Mensuel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a:t>
                      </a:r>
                      <a:r>
                        <a:rPr lang="fr-FR" sz="900" baseline="0" dirty="0" smtClean="0">
                          <a:effectLst/>
                          <a:latin typeface="Univers 45 Light" pitchFamily="2" charset="0"/>
                          <a:ea typeface="Calibri" panose="020F0502020204030204" pitchFamily="34" charset="0"/>
                          <a:cs typeface="Times New Roman" panose="02020603050405020304" pitchFamily="18" charset="0"/>
                        </a:rPr>
                        <a:t> contrôle est effectué dans un fichier Excel.</a:t>
                      </a:r>
                    </a:p>
                    <a:p>
                      <a:pPr algn="ctr">
                        <a:lnSpc>
                          <a:spcPct val="115000"/>
                        </a:lnSpc>
                        <a:spcBef>
                          <a:spcPts val="0"/>
                        </a:spcBef>
                        <a:spcAft>
                          <a:spcPts val="0"/>
                        </a:spcAft>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fr-FR" sz="900" b="1" i="0" u="none" strike="noStrike" cap="none" normalizeH="0" baseline="0" dirty="0" smtClean="0">
                          <a:ln>
                            <a:noFill/>
                          </a:ln>
                          <a:solidFill>
                            <a:schemeClr val="tx1"/>
                          </a:solidFill>
                          <a:effectLst/>
                          <a:latin typeface="Univers 45 Light" pitchFamily="2" charset="0"/>
                          <a:cs typeface="Times New Roman" pitchFamily="18" charset="0"/>
                          <a:sym typeface="Wingdings" pitchFamily="2" charset="2"/>
                        </a:rPr>
                        <a:t>Nous recommandons d’améliorer la documentation du contrôle de cohérence des </a:t>
                      </a:r>
                      <a:r>
                        <a:rPr kumimoji="0" lang="fr-FR" sz="900" b="1" i="0" u="none" strike="noStrike" cap="none" normalizeH="0" baseline="0" dirty="0" err="1" smtClean="0">
                          <a:ln>
                            <a:noFill/>
                          </a:ln>
                          <a:solidFill>
                            <a:schemeClr val="tx1"/>
                          </a:solidFill>
                          <a:effectLst/>
                          <a:latin typeface="Univers 45 Light" pitchFamily="2" charset="0"/>
                          <a:cs typeface="Times New Roman" pitchFamily="18" charset="0"/>
                          <a:sym typeface="Wingdings" pitchFamily="2" charset="2"/>
                        </a:rPr>
                        <a:t>statements</a:t>
                      </a:r>
                      <a:r>
                        <a:rPr kumimoji="0" lang="fr-FR" sz="900" b="1" i="0" u="none" strike="noStrike" cap="none" normalizeH="0" baseline="0" dirty="0" smtClean="0">
                          <a:ln>
                            <a:noFill/>
                          </a:ln>
                          <a:solidFill>
                            <a:schemeClr val="tx1"/>
                          </a:solidFill>
                          <a:effectLst/>
                          <a:latin typeface="Univers 45 Light" pitchFamily="2" charset="0"/>
                          <a:cs typeface="Times New Roman" pitchFamily="18" charset="0"/>
                          <a:sym typeface="Wingdings" pitchFamily="2" charset="2"/>
                        </a:rPr>
                        <a:t> et mettre en avant les contrôles effectués et leurs conclusions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sur le montant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globlal</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chiffre d’affaires générés, nombre de lignes, taille du fichier).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facturation est inexacte par rapport au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visuelle (non formalisée) de cohérence entre le montant total indiqué</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dans le </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et la facture émise</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a:t>
                      </a:r>
                      <a:r>
                        <a:rPr lang="fr-FR" sz="900" baseline="0" dirty="0" smtClean="0">
                          <a:effectLst/>
                          <a:latin typeface="Univers 45 Light" pitchFamily="2" charset="0"/>
                          <a:ea typeface="Calibri" panose="020F0502020204030204" pitchFamily="34" charset="0"/>
                          <a:cs typeface="Times New Roman" panose="02020603050405020304" pitchFamily="18" charset="0"/>
                        </a:rPr>
                        <a:t> contrôle est effectué visuellement. Il conviendrait de formaliser et documenter ce contrôle.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effectLst/>
                          <a:latin typeface="Univers 45 Light" pitchFamily="2" charset="0"/>
                          <a:ea typeface="Calibri" panose="020F0502020204030204" pitchFamily="34" charset="0"/>
                          <a:cs typeface="Times New Roman" panose="02020603050405020304" pitchFamily="18" charset="0"/>
                        </a:rPr>
                        <a:t>Nous recommandons de documenter le contrôle de cohérence entre la facture émise et le </a:t>
                      </a:r>
                      <a:r>
                        <a:rPr lang="fr-FR" sz="900" b="1" baseline="0" dirty="0" err="1" smtClean="0">
                          <a:effectLst/>
                          <a:latin typeface="Univers 45 Light" pitchFamily="2" charset="0"/>
                          <a:ea typeface="Calibri" panose="020F0502020204030204" pitchFamily="34" charset="0"/>
                          <a:cs typeface="Times New Roman" panose="02020603050405020304" pitchFamily="18" charset="0"/>
                        </a:rPr>
                        <a:t>statement</a:t>
                      </a:r>
                      <a:r>
                        <a:rPr lang="fr-FR" sz="900" b="1" baseline="0" dirty="0" smtClean="0">
                          <a:effectLst/>
                          <a:latin typeface="Univers 45 Light" pitchFamily="2" charset="0"/>
                          <a:ea typeface="Calibri" panose="020F0502020204030204" pitchFamily="34" charset="0"/>
                          <a:cs typeface="Times New Roman" panose="02020603050405020304" pitchFamily="18" charset="0"/>
                        </a:rPr>
                        <a:t> reçu</a:t>
                      </a:r>
                      <a:endParaRPr lang="fr-FR" sz="9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Erreur de déversement des données issues de l’intranet en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Vérification et cadrage entre l’extraction facturier (facturations de l'intranet) avec la comptabilité (journal des ventes)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Erreur du montant facturé par rapport</a:t>
                      </a:r>
                      <a:r>
                        <a:rPr lang="fr-FR" sz="900" baseline="0" dirty="0" smtClean="0">
                          <a:effectLst/>
                          <a:latin typeface="Univers 45 Light" pitchFamily="2" charset="0"/>
                          <a:ea typeface="Calibri" panose="020F0502020204030204" pitchFamily="34" charset="0"/>
                          <a:cs typeface="Times New Roman" panose="02020603050405020304" pitchFamily="18" charset="0"/>
                        </a:rPr>
                        <a:t> au paiement reçu</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du montant facturé par store par rapport au paiement encaissé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Documentation reçue le 20/01/2020. Ces éléments seront</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traités dans les semaines à venir</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R5</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C5</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 montant ingéré n’est pas exhaustif par rapport à la facturation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facturé et le montant ingéré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Documentation reçue le 20/01/2020. Ces éléments seront</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traités dans les semaines à venir</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4" name="Rectangle 16"/>
          <p:cNvSpPr>
            <a:spLocks noChangeAspect="1" noChangeArrowheads="1"/>
          </p:cNvSpPr>
          <p:nvPr/>
        </p:nvSpPr>
        <p:spPr bwMode="auto">
          <a:xfrm>
            <a:off x="7228286" y="2753612"/>
            <a:ext cx="132991" cy="132020"/>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6" name="Rectangle 16"/>
          <p:cNvSpPr>
            <a:spLocks noChangeAspect="1" noChangeArrowheads="1"/>
          </p:cNvSpPr>
          <p:nvPr/>
        </p:nvSpPr>
        <p:spPr bwMode="auto">
          <a:xfrm>
            <a:off x="7228285" y="4380905"/>
            <a:ext cx="132991" cy="132020"/>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7" name="Rectangle 16"/>
          <p:cNvSpPr>
            <a:spLocks noChangeAspect="1" noChangeArrowheads="1"/>
          </p:cNvSpPr>
          <p:nvPr/>
        </p:nvSpPr>
        <p:spPr bwMode="auto">
          <a:xfrm>
            <a:off x="7228285" y="53137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8" name="Rectangle 17"/>
          <p:cNvSpPr>
            <a:spLocks noChangeAspect="1" noChangeArrowheads="1"/>
          </p:cNvSpPr>
          <p:nvPr/>
        </p:nvSpPr>
        <p:spPr bwMode="auto">
          <a:xfrm>
            <a:off x="8051734" y="532112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732307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a:cs typeface="Arial" pitchFamily="34" charset="0"/>
              </a:rPr>
              <a:t>Royalties </a:t>
            </a:r>
            <a:r>
              <a:rPr lang="fr-FR" dirty="0">
                <a:cs typeface="Arial" pitchFamily="34" charset="0"/>
              </a:rPr>
              <a:t>-</a:t>
            </a:r>
            <a:r>
              <a:rPr lang="fr-FR" dirty="0" smtClean="0"/>
              <a:t> </a:t>
            </a:r>
            <a:r>
              <a:rPr lang="fr-FR" dirty="0" err="1"/>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4" name="Image 3"/>
          <p:cNvPicPr>
            <a:picLocks noChangeAspect="1"/>
          </p:cNvPicPr>
          <p:nvPr/>
        </p:nvPicPr>
        <p:blipFill>
          <a:blip r:embed="rId3"/>
          <a:stretch>
            <a:fillRect/>
          </a:stretch>
        </p:blipFill>
        <p:spPr>
          <a:xfrm>
            <a:off x="309821" y="1304676"/>
            <a:ext cx="10072171" cy="5756654"/>
          </a:xfrm>
          <a:prstGeom prst="rect">
            <a:avLst/>
          </a:prstGeom>
        </p:spPr>
      </p:pic>
      <p:pic>
        <p:nvPicPr>
          <p:cNvPr id="7" name="Image 6"/>
          <p:cNvPicPr>
            <a:picLocks noChangeAspect="1"/>
          </p:cNvPicPr>
          <p:nvPr/>
        </p:nvPicPr>
        <p:blipFill>
          <a:blip r:embed="rId4"/>
          <a:stretch>
            <a:fillRect/>
          </a:stretch>
        </p:blipFill>
        <p:spPr>
          <a:xfrm>
            <a:off x="6685725" y="22354"/>
            <a:ext cx="3733045" cy="1274616"/>
          </a:xfrm>
          <a:prstGeom prst="rect">
            <a:avLst/>
          </a:prstGeom>
        </p:spPr>
      </p:pic>
    </p:spTree>
    <p:extLst>
      <p:ext uri="{BB962C8B-B14F-4D97-AF65-F5344CB8AC3E}">
        <p14:creationId xmlns:p14="http://schemas.microsoft.com/office/powerpoint/2010/main" val="2628014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Royalties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088760990"/>
              </p:ext>
            </p:extLst>
          </p:nvPr>
        </p:nvGraphicFramePr>
        <p:xfrm>
          <a:off x="335578" y="1085186"/>
          <a:ext cx="10090462" cy="5496660"/>
        </p:xfrm>
        <a:graphic>
          <a:graphicData uri="http://schemas.openxmlformats.org/drawingml/2006/table">
            <a:tbl>
              <a:tblPr/>
              <a:tblGrid>
                <a:gridCol w="297489"/>
                <a:gridCol w="1601855"/>
                <a:gridCol w="2225318"/>
                <a:gridCol w="900799"/>
                <a:gridCol w="779859"/>
                <a:gridCol w="790844"/>
                <a:gridCol w="659534"/>
                <a:gridCol w="92484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49075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Mauvaise saisie des taux de royalties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dans le système</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la saisie des nouveaux contrats dans l’intranet.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workflow de signature est totalement dématérialisé dans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PandaDoc</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Tous les contrats doivent être validés par le Head of Sale et le service finance.</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validation du service finance se matérialise par la réception du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 cas où le contrat est signé selon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template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standard (70% du temps), le service juridique n’apparaît pas dans le workflow de validation.</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les autres cas, le service juridique doit également valider le contrat.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Avant la signature, il existe une étape de validation : vérification des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approvals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reçus et des termes du contrat.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un second temps, le contrat est signé par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contract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administrator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et le producteur.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contract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administrator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 la responsabilité de vérifier les informations clés à savoir : correct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template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utilisé, correct remplissage du contrat, vérification des données établies.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Head</a:t>
                      </a:r>
                      <a:r>
                        <a:rPr lang="fr-FR" sz="900" baseline="0" dirty="0" smtClean="0">
                          <a:effectLst/>
                          <a:latin typeface="Univers 45 Light" pitchFamily="2" charset="0"/>
                          <a:ea typeface="Calibri" panose="020F0502020204030204" pitchFamily="34" charset="0"/>
                          <a:cs typeface="Times New Roman" panose="02020603050405020304" pitchFamily="18" charset="0"/>
                        </a:rPr>
                        <a:t> of Sale et Service financier</a:t>
                      </a:r>
                    </a:p>
                    <a:p>
                      <a:pPr algn="ctr">
                        <a:lnSpc>
                          <a:spcPct val="115000"/>
                        </a:lnSpc>
                        <a:spcBef>
                          <a:spcPts val="0"/>
                        </a:spcBef>
                        <a:spcAft>
                          <a:spcPts val="0"/>
                        </a:spcAft>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baseline="0" dirty="0" smtClean="0">
                          <a:effectLst/>
                          <a:latin typeface="Univers 45 Light" pitchFamily="2" charset="0"/>
                          <a:ea typeface="Calibri" panose="020F0502020204030204" pitchFamily="34" charset="0"/>
                          <a:cs typeface="Times New Roman" panose="02020603050405020304" pitchFamily="18" charset="0"/>
                        </a:rPr>
                        <a:t>Service juridique (selon les cas)</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Contract</a:t>
                      </a:r>
                      <a:r>
                        <a:rPr lang="fr-FR" sz="900" dirty="0" smtClean="0">
                          <a:effectLst/>
                          <a:latin typeface="Univers 45 Light" pitchFamily="2" charset="0"/>
                          <a:ea typeface="Calibri" panose="020F0502020204030204" pitchFamily="34" charset="0"/>
                          <a:cs typeface="Times New Roman" panose="02020603050405020304" pitchFamily="18" charset="0"/>
                        </a:rPr>
                        <a:t> </a:t>
                      </a:r>
                      <a:r>
                        <a:rPr lang="fr-FR" sz="900" dirty="0" err="1" smtClean="0">
                          <a:effectLst/>
                          <a:latin typeface="Univers 45 Light" pitchFamily="2" charset="0"/>
                          <a:ea typeface="Calibri" panose="020F0502020204030204" pitchFamily="34" charset="0"/>
                          <a:cs typeface="Times New Roman" panose="02020603050405020304" pitchFamily="18" charset="0"/>
                        </a:rPr>
                        <a:t>administrator</a:t>
                      </a:r>
                      <a:r>
                        <a:rPr lang="fr-FR" sz="900" dirty="0" smtClean="0">
                          <a:effectLst/>
                          <a:latin typeface="Univers 45 Light" pitchFamily="2" charset="0"/>
                          <a:ea typeface="Calibri" panose="020F0502020204030204" pitchFamily="34" charset="0"/>
                          <a:cs typeface="Times New Roman" panose="02020603050405020304" pitchFamily="18" charset="0"/>
                        </a:rPr>
                        <a:t> (Damien Ferrand [Head of </a:t>
                      </a:r>
                      <a:r>
                        <a:rPr lang="fr-FR" sz="900" dirty="0" err="1" smtClean="0">
                          <a:effectLst/>
                          <a:latin typeface="Univers 45 Light" pitchFamily="2" charset="0"/>
                          <a:ea typeface="Calibri" panose="020F0502020204030204" pitchFamily="34" charset="0"/>
                          <a:cs typeface="Times New Roman" panose="02020603050405020304" pitchFamily="18" charset="0"/>
                        </a:rPr>
                        <a:t>contract</a:t>
                      </a:r>
                      <a:r>
                        <a:rPr lang="fr-FR" sz="900" dirty="0" smtClean="0">
                          <a:effectLst/>
                          <a:latin typeface="Univers 45 Light" pitchFamily="2" charset="0"/>
                          <a:ea typeface="Calibri" panose="020F0502020204030204" pitchFamily="34" charset="0"/>
                          <a:cs typeface="Times New Roman" panose="02020603050405020304" pitchFamily="18" charset="0"/>
                        </a:rPr>
                        <a:t> &amp; </a:t>
                      </a:r>
                      <a:r>
                        <a:rPr lang="fr-FR" sz="900" dirty="0" err="1" smtClean="0">
                          <a:effectLst/>
                          <a:latin typeface="Univers 45 Light" pitchFamily="2" charset="0"/>
                          <a:ea typeface="Calibri" panose="020F0502020204030204" pitchFamily="34" charset="0"/>
                          <a:cs typeface="Times New Roman" panose="02020603050405020304" pitchFamily="18" charset="0"/>
                        </a:rPr>
                        <a:t>Account</a:t>
                      </a:r>
                      <a:r>
                        <a:rPr lang="fr-FR" sz="900" dirty="0" smtClean="0">
                          <a:effectLst/>
                          <a:latin typeface="Univers 45 Light" pitchFamily="2" charset="0"/>
                          <a:ea typeface="Calibri" panose="020F0502020204030204" pitchFamily="34" charset="0"/>
                          <a:cs typeface="Times New Roman" panose="02020603050405020304" pitchFamily="18" charset="0"/>
                        </a:rPr>
                        <a:t> management]</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Benjamin Terray [Directeur </a:t>
                      </a:r>
                      <a:r>
                        <a:rPr lang="fr-FR" sz="900" dirty="0" err="1" smtClean="0">
                          <a:effectLst/>
                          <a:latin typeface="Univers 45 Light" pitchFamily="2" charset="0"/>
                          <a:ea typeface="Calibri" panose="020F0502020204030204" pitchFamily="34" charset="0"/>
                          <a:cs typeface="Times New Roman" panose="02020603050405020304" pitchFamily="18" charset="0"/>
                        </a:rPr>
                        <a:t>Rights</a:t>
                      </a:r>
                      <a:r>
                        <a:rPr lang="fr-FR" sz="900" dirty="0" smtClean="0">
                          <a:effectLst/>
                          <a:latin typeface="Univers 45 Light" pitchFamily="2" charset="0"/>
                          <a:ea typeface="Calibri" panose="020F0502020204030204" pitchFamily="34" charset="0"/>
                          <a:cs typeface="Times New Roman" panose="02020603050405020304" pitchFamily="18" charset="0"/>
                        </a:rPr>
                        <a:t> Operations]</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Isabelle Andres [COO])</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7" name="Rectangle 16"/>
          <p:cNvSpPr>
            <a:spLocks noChangeAspect="1" noChangeArrowheads="1"/>
          </p:cNvSpPr>
          <p:nvPr/>
        </p:nvSpPr>
        <p:spPr bwMode="auto">
          <a:xfrm>
            <a:off x="7228285" y="413058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8" name="Rectangle 17"/>
          <p:cNvSpPr>
            <a:spLocks noChangeAspect="1" noChangeArrowheads="1"/>
          </p:cNvSpPr>
          <p:nvPr/>
        </p:nvSpPr>
        <p:spPr bwMode="auto">
          <a:xfrm>
            <a:off x="8014863" y="413058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591800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1971674" y="322547"/>
            <a:ext cx="8451849" cy="851891"/>
          </a:xfrm>
        </p:spPr>
        <p:txBody>
          <a:bodyPr/>
          <a:lstStyle/>
          <a:p>
            <a:r>
              <a:rPr lang="fr-FR" dirty="0"/>
              <a:t>Préambule</a:t>
            </a:r>
          </a:p>
        </p:txBody>
      </p:sp>
      <p:sp>
        <p:nvSpPr>
          <p:cNvPr id="8" name="Espace réservé du texte 7"/>
          <p:cNvSpPr>
            <a:spLocks noGrp="1"/>
          </p:cNvSpPr>
          <p:nvPr>
            <p:ph type="body" sz="quarter" idx="15"/>
          </p:nvPr>
        </p:nvSpPr>
        <p:spPr>
          <a:xfrm>
            <a:off x="1988820" y="2161796"/>
            <a:ext cx="8434704" cy="1259319"/>
          </a:xfrm>
        </p:spPr>
        <p:txBody>
          <a:bodyPr wrap="square" lIns="0" rIns="0">
            <a:spAutoFit/>
          </a:bodyPr>
          <a:lstStyle/>
          <a:p>
            <a:pPr algn="l" defTabSz="446684" rtl="0"/>
            <a:r>
              <a:rPr lang="fr-FR" sz="1400" b="0" kern="1200" dirty="0">
                <a:solidFill>
                  <a:schemeClr val="tx1"/>
                </a:solidFill>
                <a:ea typeface="+mn-ea"/>
                <a:cs typeface="+mn-cs"/>
              </a:rPr>
              <a:t>Ce document a pour objet de synthétiser les principaux points d’attention que nous avons relevés lors de notre intervention intérimaire réalisée au cours des semaines du 25 novembre 2019 et du 2 décembre 2019 sur le site de Paris (Porte de Saint-Ouen) de votre société. </a:t>
            </a:r>
          </a:p>
          <a:p>
            <a:pPr algn="l" defTabSz="446684" rtl="0"/>
            <a:r>
              <a:rPr lang="fr-FR" sz="1400" b="0" kern="1200" dirty="0">
                <a:solidFill>
                  <a:schemeClr val="tx1"/>
                </a:solidFill>
                <a:ea typeface="+mn-ea"/>
                <a:cs typeface="+mn-cs"/>
              </a:rPr>
              <a:t>Ces travaux ont été réalisés dans le cadre de notre mission d’audit des comptes annuels de la société Believe S.A.S. </a:t>
            </a:r>
          </a:p>
        </p:txBody>
      </p:sp>
      <p:sp>
        <p:nvSpPr>
          <p:cNvPr id="9" name="Espace réservé du texte 8"/>
          <p:cNvSpPr>
            <a:spLocks noGrp="1"/>
          </p:cNvSpPr>
          <p:nvPr>
            <p:ph type="body" sz="quarter" idx="16"/>
          </p:nvPr>
        </p:nvSpPr>
        <p:spPr>
          <a:xfrm>
            <a:off x="-36870" y="-77035"/>
            <a:ext cx="1836174" cy="6507331"/>
          </a:xfrm>
        </p:spPr>
        <p:txBody>
          <a:bodyPr rIns="36000"/>
          <a:lstStyle/>
          <a:p>
            <a:pPr lvl="1"/>
            <a:endParaRPr lang="fr-FR" b="1" dirty="0" smtClean="0"/>
          </a:p>
          <a:p>
            <a:pPr lvl="1"/>
            <a:endParaRPr lang="fr-FR" b="1" dirty="0"/>
          </a:p>
          <a:p>
            <a:pPr lvl="1"/>
            <a:r>
              <a:rPr lang="fr-FR" b="1" dirty="0" smtClean="0"/>
              <a:t>Principaux </a:t>
            </a:r>
            <a:r>
              <a:rPr lang="fr-FR" b="1" dirty="0"/>
              <a:t>interlocuteurs pour toute question relative à cette synthèse :</a:t>
            </a:r>
          </a:p>
          <a:p>
            <a:pPr lvl="1"/>
            <a:r>
              <a:rPr lang="fr-FR" b="1" dirty="0"/>
              <a:t> </a:t>
            </a:r>
          </a:p>
          <a:p>
            <a:pPr lvl="1">
              <a:spcAft>
                <a:spcPts val="0"/>
              </a:spcAft>
            </a:pPr>
            <a:r>
              <a:rPr lang="fr-FR" b="1" dirty="0" smtClean="0"/>
              <a:t>Jean-Pierre Valensi</a:t>
            </a:r>
            <a:r>
              <a:rPr lang="fr-FR" dirty="0"/>
              <a:t/>
            </a:r>
            <a:br>
              <a:rPr lang="fr-FR" dirty="0"/>
            </a:br>
            <a:r>
              <a:rPr lang="fr-FR" i="1" dirty="0"/>
              <a:t>Associé </a:t>
            </a:r>
            <a:endParaRPr lang="fr-FR" i="1" dirty="0" smtClean="0"/>
          </a:p>
          <a:p>
            <a:pPr lvl="1">
              <a:spcAft>
                <a:spcPts val="0"/>
              </a:spcAft>
            </a:pPr>
            <a:r>
              <a:rPr lang="fr-FR" i="1" dirty="0" smtClean="0"/>
              <a:t>KPMG</a:t>
            </a:r>
          </a:p>
          <a:p>
            <a:pPr lvl="1">
              <a:spcAft>
                <a:spcPts val="0"/>
              </a:spcAft>
            </a:pPr>
            <a:r>
              <a:rPr lang="fr-FR" dirty="0" smtClean="0"/>
              <a:t>jvalensi@kpmg.fr </a:t>
            </a:r>
          </a:p>
          <a:p>
            <a:pPr lvl="1">
              <a:spcAft>
                <a:spcPts val="0"/>
              </a:spcAft>
            </a:pPr>
            <a:endParaRPr lang="fr-FR" dirty="0"/>
          </a:p>
          <a:p>
            <a:pPr lvl="1">
              <a:spcAft>
                <a:spcPts val="0"/>
              </a:spcAft>
            </a:pPr>
            <a:r>
              <a:rPr lang="fr-FR" b="1" dirty="0" smtClean="0"/>
              <a:t>Maxime Charrier</a:t>
            </a:r>
            <a:r>
              <a:rPr lang="fr-FR" dirty="0"/>
              <a:t/>
            </a:r>
            <a:br>
              <a:rPr lang="fr-FR" dirty="0"/>
            </a:br>
            <a:r>
              <a:rPr lang="fr-FR" i="1" dirty="0" smtClean="0"/>
              <a:t>Manager </a:t>
            </a:r>
          </a:p>
          <a:p>
            <a:pPr lvl="1">
              <a:spcAft>
                <a:spcPts val="0"/>
              </a:spcAft>
            </a:pPr>
            <a:r>
              <a:rPr lang="fr-FR" i="1" dirty="0"/>
              <a:t>KPMG </a:t>
            </a:r>
            <a:endParaRPr lang="fr-FR" i="1" dirty="0" smtClean="0"/>
          </a:p>
          <a:p>
            <a:pPr lvl="1">
              <a:spcAft>
                <a:spcPts val="0"/>
              </a:spcAft>
            </a:pPr>
            <a:r>
              <a:rPr lang="fr-FR" dirty="0" smtClean="0"/>
              <a:t>mcharrier@kpmg.fr</a:t>
            </a:r>
            <a:endParaRPr lang="fr-FR" dirty="0"/>
          </a:p>
          <a:p>
            <a:pPr lvl="1">
              <a:spcAft>
                <a:spcPts val="0"/>
              </a:spcAft>
            </a:pPr>
            <a:endParaRPr lang="fr-FR" b="1" dirty="0" smtClean="0"/>
          </a:p>
          <a:p>
            <a:pPr lvl="1">
              <a:spcAft>
                <a:spcPts val="0"/>
              </a:spcAft>
            </a:pPr>
            <a:r>
              <a:rPr lang="fr-FR" b="1" dirty="0" smtClean="0"/>
              <a:t>Kim Leclerc</a:t>
            </a:r>
            <a:r>
              <a:rPr lang="fr-FR" dirty="0"/>
              <a:t/>
            </a:r>
            <a:br>
              <a:rPr lang="fr-FR" dirty="0"/>
            </a:br>
            <a:r>
              <a:rPr lang="fr-FR" i="1" dirty="0" smtClean="0"/>
              <a:t>Senior </a:t>
            </a:r>
          </a:p>
          <a:p>
            <a:pPr lvl="1">
              <a:spcAft>
                <a:spcPts val="0"/>
              </a:spcAft>
            </a:pPr>
            <a:r>
              <a:rPr lang="fr-FR" i="1" dirty="0"/>
              <a:t>KPMG</a:t>
            </a:r>
            <a:endParaRPr lang="fr-FR" i="1" dirty="0" smtClean="0"/>
          </a:p>
          <a:p>
            <a:pPr lvl="1">
              <a:spcAft>
                <a:spcPts val="0"/>
              </a:spcAft>
            </a:pPr>
            <a:r>
              <a:rPr lang="fr-FR" dirty="0" smtClean="0"/>
              <a:t>kleclerc@kpmg.fr</a:t>
            </a:r>
          </a:p>
          <a:p>
            <a:pPr lvl="1">
              <a:spcAft>
                <a:spcPts val="0"/>
              </a:spcAft>
            </a:pPr>
            <a:endParaRPr lang="fr-FR" i="1" dirty="0" smtClean="0"/>
          </a:p>
          <a:p>
            <a:pPr lvl="1">
              <a:spcAft>
                <a:spcPts val="0"/>
              </a:spcAft>
            </a:pPr>
            <a:endParaRPr lang="fr-FR" i="1" dirty="0" smtClean="0"/>
          </a:p>
          <a:p>
            <a:pPr lvl="1">
              <a:spcAft>
                <a:spcPts val="0"/>
              </a:spcAft>
            </a:pPr>
            <a:endParaRPr lang="fr-FR" i="1" dirty="0" smtClean="0"/>
          </a:p>
          <a:p>
            <a:pPr lvl="1">
              <a:spcAft>
                <a:spcPts val="0"/>
              </a:spcAft>
            </a:pPr>
            <a:r>
              <a:rPr lang="fr-FR" b="1" dirty="0"/>
              <a:t>Sylvain </a:t>
            </a:r>
            <a:r>
              <a:rPr lang="fr-FR" b="1" dirty="0" err="1"/>
              <a:t>Sznek</a:t>
            </a:r>
            <a:endParaRPr lang="fr-FR" b="1" dirty="0"/>
          </a:p>
          <a:p>
            <a:pPr lvl="1">
              <a:spcAft>
                <a:spcPts val="0"/>
              </a:spcAft>
            </a:pPr>
            <a:r>
              <a:rPr lang="fr-FR" i="1" dirty="0" smtClean="0"/>
              <a:t>Associé</a:t>
            </a:r>
          </a:p>
          <a:p>
            <a:pPr lvl="1">
              <a:spcAft>
                <a:spcPts val="0"/>
              </a:spcAft>
            </a:pPr>
            <a:r>
              <a:rPr lang="fr-FR" i="1" dirty="0" err="1" smtClean="0"/>
              <a:t>Fico</a:t>
            </a:r>
            <a:r>
              <a:rPr lang="fr-FR" i="1" dirty="0" smtClean="0"/>
              <a:t>-Gestion</a:t>
            </a:r>
          </a:p>
          <a:p>
            <a:pPr lvl="1">
              <a:spcAft>
                <a:spcPts val="0"/>
              </a:spcAft>
            </a:pPr>
            <a:r>
              <a:rPr lang="fr-FR" dirty="0"/>
              <a:t>ssznek@mercurerodach.fr</a:t>
            </a:r>
            <a:endParaRPr lang="fr-FR" dirty="0" smtClean="0"/>
          </a:p>
          <a:p>
            <a:pPr lvl="1">
              <a:spcAft>
                <a:spcPts val="0"/>
              </a:spcAft>
            </a:pPr>
            <a:endParaRPr lang="fr-FR" i="1" dirty="0"/>
          </a:p>
          <a:p>
            <a:pPr lvl="1">
              <a:spcAft>
                <a:spcPts val="0"/>
              </a:spcAft>
            </a:pPr>
            <a:r>
              <a:rPr lang="fr-FR" b="1" dirty="0" smtClean="0"/>
              <a:t>Yassine </a:t>
            </a:r>
            <a:r>
              <a:rPr lang="fr-FR" b="1" dirty="0" err="1" smtClean="0"/>
              <a:t>Azakak</a:t>
            </a:r>
            <a:endParaRPr lang="fr-FR" b="1" dirty="0"/>
          </a:p>
          <a:p>
            <a:pPr lvl="1">
              <a:spcAft>
                <a:spcPts val="0"/>
              </a:spcAft>
            </a:pPr>
            <a:r>
              <a:rPr lang="fr-FR" i="1" dirty="0" smtClean="0"/>
              <a:t>Directeur de mission</a:t>
            </a:r>
            <a:endParaRPr lang="fr-FR" i="1" dirty="0"/>
          </a:p>
          <a:p>
            <a:pPr lvl="1">
              <a:spcAft>
                <a:spcPts val="0"/>
              </a:spcAft>
            </a:pPr>
            <a:r>
              <a:rPr lang="fr-FR" i="1" dirty="0" err="1"/>
              <a:t>Fico</a:t>
            </a:r>
            <a:r>
              <a:rPr lang="fr-FR" i="1" dirty="0"/>
              <a:t>-Gestion</a:t>
            </a:r>
          </a:p>
          <a:p>
            <a:pPr lvl="1">
              <a:spcAft>
                <a:spcPts val="0"/>
              </a:spcAft>
            </a:pPr>
            <a:r>
              <a:rPr lang="fr-FR" dirty="0" smtClean="0"/>
              <a:t>yazakak@mercurerodach.fr</a:t>
            </a:r>
          </a:p>
          <a:p>
            <a:pPr lvl="1">
              <a:spcAft>
                <a:spcPts val="0"/>
              </a:spcAft>
            </a:pPr>
            <a:endParaRPr lang="fr-FR" i="1" dirty="0"/>
          </a:p>
          <a:p>
            <a:pPr lvl="1">
              <a:spcAft>
                <a:spcPts val="0"/>
              </a:spcAft>
            </a:pPr>
            <a:r>
              <a:rPr lang="fr-FR" b="1" dirty="0" smtClean="0"/>
              <a:t>Aurélie </a:t>
            </a:r>
            <a:r>
              <a:rPr lang="fr-FR" b="1" dirty="0" err="1" smtClean="0"/>
              <a:t>Schnell</a:t>
            </a:r>
            <a:endParaRPr lang="fr-FR" b="1" dirty="0"/>
          </a:p>
          <a:p>
            <a:pPr lvl="1">
              <a:spcAft>
                <a:spcPts val="0"/>
              </a:spcAft>
            </a:pPr>
            <a:r>
              <a:rPr lang="fr-FR" i="1" dirty="0" err="1" smtClean="0"/>
              <a:t>Fico</a:t>
            </a:r>
            <a:r>
              <a:rPr lang="fr-FR" i="1" dirty="0" smtClean="0"/>
              <a:t>-Gestion</a:t>
            </a:r>
            <a:endParaRPr lang="fr-FR" i="1" dirty="0"/>
          </a:p>
          <a:p>
            <a:pPr lvl="1">
              <a:spcAft>
                <a:spcPts val="0"/>
              </a:spcAft>
            </a:pPr>
            <a:r>
              <a:rPr lang="fr-FR" dirty="0" smtClean="0"/>
              <a:t>aschnell@mercurerodach.fr</a:t>
            </a:r>
            <a:endParaRPr lang="fr-FR" dirty="0"/>
          </a:p>
          <a:p>
            <a:pPr lvl="1">
              <a:spcAft>
                <a:spcPts val="0"/>
              </a:spcAft>
            </a:pPr>
            <a:endParaRPr lang="fr-FR" i="1" dirty="0" smtClean="0"/>
          </a:p>
        </p:txBody>
      </p:sp>
      <p:sp>
        <p:nvSpPr>
          <p:cNvPr id="11" name="Rectangle 10"/>
          <p:cNvSpPr/>
          <p:nvPr/>
        </p:nvSpPr>
        <p:spPr>
          <a:xfrm>
            <a:off x="1971675" y="3740943"/>
            <a:ext cx="8451848" cy="1615827"/>
          </a:xfrm>
          <a:prstGeom prst="rect">
            <a:avLst/>
          </a:prstGeom>
        </p:spPr>
        <p:txBody>
          <a:bodyPr wrap="square" lIns="0" rIns="0">
            <a:spAutoFit/>
          </a:bodyPr>
          <a:lstStyle/>
          <a:p>
            <a:pPr marL="0" lvl="2" indent="0" fontAlgn="auto">
              <a:spcAft>
                <a:spcPts val="0"/>
              </a:spcAft>
              <a:buNone/>
              <a:defRPr/>
            </a:pPr>
            <a:r>
              <a:rPr lang="fr-FR" sz="1100" i="1" dirty="0">
                <a:latin typeface="Univers 45 Light" pitchFamily="2" charset="0"/>
              </a:rPr>
              <a:t>Ce document est une synthèse d’étape qui peut être accompagnée de présentations orales. Il s’agit donc d’un document provisoire qui ne doit pas être interprété sans tenir compte des commentaires que nous pourrions être amenés à faire lors de ces présentations orales. En outre, nos travaux d’audit des comptes annuels de votre société n’étant pas terminés à la date de ce document, les travaux complémentaires que nous serons amenés à effectuer dans ce cadre pourraient nous conduire à relever d’autres points d’attention sur le contrôle interne de votre société qui ne seraient pas mentionnés dans ce document</a:t>
            </a:r>
            <a:r>
              <a:rPr lang="fr-FR" sz="1100" i="1" dirty="0" smtClean="0">
                <a:latin typeface="Univers 45 Light" pitchFamily="2" charset="0"/>
              </a:rPr>
              <a:t>.</a:t>
            </a:r>
          </a:p>
          <a:p>
            <a:pPr marL="0" lvl="2" indent="0" fontAlgn="auto">
              <a:spcAft>
                <a:spcPts val="0"/>
              </a:spcAft>
              <a:buNone/>
              <a:defRPr/>
            </a:pPr>
            <a:endParaRPr lang="fr-FR" sz="1100" i="1" dirty="0">
              <a:latin typeface="Univers 45 Light" pitchFamily="2" charset="0"/>
            </a:endParaRPr>
          </a:p>
          <a:p>
            <a:pPr marL="0" lvl="2" indent="0" fontAlgn="auto">
              <a:spcAft>
                <a:spcPts val="0"/>
              </a:spcAft>
              <a:buNone/>
              <a:defRPr/>
            </a:pPr>
            <a:r>
              <a:rPr lang="fr-FR" sz="1100" i="1" dirty="0">
                <a:latin typeface="Univers 45 Light" pitchFamily="2" charset="0"/>
              </a:rPr>
              <a:t>Ce document, ainsi que les commentaires que nous pourrions être amenés à faire lors de présentations orales, vous sont communiqués exclusivement pour vos besoins internes et ne doivent pas être utilisés, diffusés, ou cités à d’autres fins sans notre consentement préalable.</a:t>
            </a:r>
          </a:p>
        </p:txBody>
      </p:sp>
      <p:pic>
        <p:nvPicPr>
          <p:cNvPr id="6" name="Image 5"/>
          <p:cNvPicPr>
            <a:picLocks noChangeAspect="1"/>
          </p:cNvPicPr>
          <p:nvPr/>
        </p:nvPicPr>
        <p:blipFill>
          <a:blip r:embed="rId3"/>
          <a:stretch>
            <a:fillRect/>
          </a:stretch>
        </p:blipFill>
        <p:spPr>
          <a:xfrm>
            <a:off x="612412" y="6790812"/>
            <a:ext cx="609308" cy="220849"/>
          </a:xfrm>
          <a:prstGeom prst="rect">
            <a:avLst/>
          </a:prstGeom>
        </p:spPr>
      </p:pic>
    </p:spTree>
    <p:extLst>
      <p:ext uri="{BB962C8B-B14F-4D97-AF65-F5344CB8AC3E}">
        <p14:creationId xmlns:p14="http://schemas.microsoft.com/office/powerpoint/2010/main" val="29859360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Royalties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2834639594"/>
              </p:ext>
            </p:extLst>
          </p:nvPr>
        </p:nvGraphicFramePr>
        <p:xfrm>
          <a:off x="335578" y="1368719"/>
          <a:ext cx="10090462" cy="4234788"/>
        </p:xfrm>
        <a:graphic>
          <a:graphicData uri="http://schemas.openxmlformats.org/drawingml/2006/table">
            <a:tbl>
              <a:tblPr/>
              <a:tblGrid>
                <a:gridCol w="297489"/>
                <a:gridCol w="1601855"/>
                <a:gridCol w="2225318"/>
                <a:gridCol w="900799"/>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Mauvaise application de la règle de calcul des royalties dans l’intranet</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taux de royalties dans l’intranet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Par échantillonnage,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département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FinOps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analyse le pourcentage de royalties des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Top artistes</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Artistes stratégiques</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Artistes ayant fait l’objet d’un changement de taux</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Revue des différents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types de taux : taux palier / taux audio / taux vidéo</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suivre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 contrôle est documenté dans un fichier Power BI.</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Afin</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valider l’efficacité de ce contrôle, nous devons effectuer un test sur les données sous-jacentes utilisées dans le test.</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Ce test sera effectué lors du final (mars 2020).</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Non exhaustivité / Mauvais déversement des royalties à verser de l’intranet à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Cadrage du cube issu de l’intranet avec la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suivre</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 contrôle est documenté dans un fichier Excel.</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Afin</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valider l’efficacité de ce contrôle, nous devons effectuer un test sur les données sous-jacentes utilisées dans le test. </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Ce test sera effectué lors du final (mars 2020).</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28285" y="29903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7228284" y="47355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792598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a:cs typeface="Arial" pitchFamily="34" charset="0"/>
              </a:rPr>
              <a:t>Avances </a:t>
            </a:r>
            <a:r>
              <a:rPr lang="fr-FR" sz="4000" dirty="0" smtClean="0">
                <a:cs typeface="Arial" pitchFamily="34" charset="0"/>
              </a:rPr>
              <a:t>– </a:t>
            </a:r>
            <a:r>
              <a:rPr lang="fr-FR" sz="4000" dirty="0" err="1" smtClean="0">
                <a:cs typeface="Arial" pitchFamily="34" charset="0"/>
              </a:rPr>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3" name="Image 2"/>
          <p:cNvPicPr>
            <a:picLocks noChangeAspect="1"/>
          </p:cNvPicPr>
          <p:nvPr/>
        </p:nvPicPr>
        <p:blipFill>
          <a:blip r:embed="rId3"/>
          <a:stretch>
            <a:fillRect/>
          </a:stretch>
        </p:blipFill>
        <p:spPr>
          <a:xfrm>
            <a:off x="24577" y="1383464"/>
            <a:ext cx="10585953" cy="4792744"/>
          </a:xfrm>
          <a:prstGeom prst="rect">
            <a:avLst/>
          </a:prstGeom>
        </p:spPr>
      </p:pic>
    </p:spTree>
    <p:extLst>
      <p:ext uri="{BB962C8B-B14F-4D97-AF65-F5344CB8AC3E}">
        <p14:creationId xmlns:p14="http://schemas.microsoft.com/office/powerpoint/2010/main" val="271006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Avances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1029868427"/>
              </p:ext>
            </p:extLst>
          </p:nvPr>
        </p:nvGraphicFramePr>
        <p:xfrm>
          <a:off x="335578" y="1297327"/>
          <a:ext cx="10090462" cy="5338926"/>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L'avance est accordée à un artiste qui ne sera pas en mesure de recouper l'avance versée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à l’acceptation des avances :</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Avant de verser une avance à un producteur, une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advance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doit être validée.</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Si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commitment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(dépense totale engagée) est inférieur à 100 K€, le contrôle de gestion peut valider cette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 cas où l’avance est supérieure à 100 K€, le contrôle de gestion envoie une synthèse des points clés de la demande d’avance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scoring</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montant, durée du contrat, ratio de recoupement, taux de royalties, méthode de recoupement, contributive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margin</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à Xavier Dumont. Ce dernier doit ensuite valider si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Believe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peut verser une avance au producteur.</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gestion</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ou</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Xavier</a:t>
                      </a:r>
                      <a:r>
                        <a:rPr lang="fr-FR" sz="900" baseline="0" dirty="0" smtClean="0">
                          <a:effectLst/>
                          <a:latin typeface="Univers 45 Light" pitchFamily="2" charset="0"/>
                          <a:ea typeface="Calibri" panose="020F0502020204030204" pitchFamily="34" charset="0"/>
                          <a:cs typeface="Times New Roman" panose="02020603050405020304" pitchFamily="18" charset="0"/>
                        </a:rPr>
                        <a:t> Dumont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Mauvais déversement du solde de l’avance de l’intranet</a:t>
                      </a:r>
                      <a:r>
                        <a:rPr lang="fr-FR" sz="900" baseline="0" dirty="0" smtClean="0">
                          <a:effectLst/>
                          <a:latin typeface="Univers 45 Light" pitchFamily="2" charset="0"/>
                          <a:ea typeface="Calibri" panose="020F0502020204030204" pitchFamily="34" charset="0"/>
                          <a:cs typeface="Times New Roman" panose="02020603050405020304" pitchFamily="18" charset="0"/>
                        </a:rPr>
                        <a:t> vers la comptabilité</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A chaque clôture, le contrôle de gestion réalise le cadrage entre le solde indiqué dans l’intranet et le montant d’avance comptabilisé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 de gestion</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sommes en attente des pièces justificatives afin de tester ce contrôle (voir slide documentation en attente)</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Pour</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l’exercice 2018, les tests de conception/application et d’efficacité étaient satisfaisants</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235373" y="366092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8058822" y="366830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864162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Production immobilisée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9" name="Rectangle 8"/>
          <p:cNvSpPr/>
          <p:nvPr/>
        </p:nvSpPr>
        <p:spPr>
          <a:xfrm>
            <a:off x="356755" y="1295472"/>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(hors activité) | Believe (FY2019)</a:t>
            </a:r>
          </a:p>
        </p:txBody>
      </p:sp>
      <p:pic>
        <p:nvPicPr>
          <p:cNvPr id="7" name="Image 6"/>
          <p:cNvPicPr>
            <a:picLocks noChangeAspect="1"/>
          </p:cNvPicPr>
          <p:nvPr/>
        </p:nvPicPr>
        <p:blipFill>
          <a:blip r:embed="rId3"/>
          <a:stretch>
            <a:fillRect/>
          </a:stretch>
        </p:blipFill>
        <p:spPr>
          <a:xfrm>
            <a:off x="211548" y="1609726"/>
            <a:ext cx="10298936" cy="5165790"/>
          </a:xfrm>
          <a:prstGeom prst="rect">
            <a:avLst/>
          </a:prstGeom>
        </p:spPr>
      </p:pic>
    </p:spTree>
    <p:extLst>
      <p:ext uri="{BB962C8B-B14F-4D97-AF65-F5344CB8AC3E}">
        <p14:creationId xmlns:p14="http://schemas.microsoft.com/office/powerpoint/2010/main" val="4023751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a:t>Sous-traitance </a:t>
            </a:r>
            <a:r>
              <a:rPr lang="fr-FR" sz="3600" dirty="0" smtClean="0"/>
              <a:t>/Production Immobilisée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303472273"/>
              </p:ext>
            </p:extLst>
          </p:nvPr>
        </p:nvGraphicFramePr>
        <p:xfrm>
          <a:off x="259633" y="1094351"/>
          <a:ext cx="10090462" cy="5928657"/>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Contrôle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8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Ponctuel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d’un contrôle semestriel des obligations  en cas de conclusion d’un contrat de sous-traitance pour un montant supérieur à 5 k€ HT. </a:t>
                      </a:r>
                    </a:p>
                    <a:p>
                      <a:pPr lvl="0"/>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vigilance (articles L. 8222-1 et D. 8222-5 du code de travail) : Extrait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lvl="1"/>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Vérification de l’authenticité de l’attestation de vigilance  remise par le sous-traitant,</a:t>
                      </a:r>
                    </a:p>
                    <a:p>
                      <a:pPr lvl="1"/>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Vérifier l’exactitude des informations figurant sur l’attestation transmise ainsi que le délai de validité de l’attestation (moins de 6 mois), </a:t>
                      </a:r>
                    </a:p>
                    <a:p>
                      <a:pPr lvl="1"/>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Obligation d’informer le sous-traitant par LRAR de régulariser sans délai la situation.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Sur-évaluation</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la production immobilisée</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En effet, les coûts de développement correspondant à la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Prod</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 (développement) sont essentiellement  constitués de la masse salariale des développeurs informatiques internes affectés à 100%.</a:t>
                      </a:r>
                    </a:p>
                    <a:p>
                      <a:pPr marL="0" marR="0" lvl="0" indent="0" algn="l"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au global du projet sur la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Service</a:t>
                      </a:r>
                      <a:r>
                        <a:rPr lang="fr-FR" sz="8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Annuelle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Nous</a:t>
                      </a:r>
                      <a:r>
                        <a:rPr lang="fr-FR" sz="8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800" dirty="0" smtClean="0">
                          <a:effectLst/>
                          <a:latin typeface="Univers 45 Light" pitchFamily="2" charset="0"/>
                          <a:ea typeface="Calibri" panose="020F0502020204030204" pitchFamily="34" charset="0"/>
                          <a:cs typeface="Times New Roman" panose="02020603050405020304" pitchFamily="18" charset="0"/>
                        </a:rPr>
                        <a:t>place d’un suivi descriptif des développements des nouvelles fonctionnalités et évolutions des versions apportés </a:t>
                      </a:r>
                      <a:r>
                        <a:rPr lang="fr-FR" sz="8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8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comptabilisation</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 production immobilisées  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11305" y="605024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54330" y="605910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11305" y="67264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54330" y="67264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154620"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561952"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528470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(FY2019)</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17" name="ZoneTexte 16"/>
          <p:cNvSpPr txBox="1"/>
          <p:nvPr/>
        </p:nvSpPr>
        <p:spPr>
          <a:xfrm>
            <a:off x="1990456" y="602422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18" name="ZoneTexte 17"/>
          <p:cNvSpPr txBox="1"/>
          <p:nvPr/>
        </p:nvSpPr>
        <p:spPr>
          <a:xfrm>
            <a:off x="1976534" y="635119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19" name="ZoneTexte 18"/>
          <p:cNvSpPr txBox="1"/>
          <p:nvPr/>
        </p:nvSpPr>
        <p:spPr>
          <a:xfrm>
            <a:off x="1990702" y="682555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26" name="Image 25"/>
          <p:cNvPicPr>
            <a:picLocks noChangeAspect="1"/>
          </p:cNvPicPr>
          <p:nvPr/>
        </p:nvPicPr>
        <p:blipFill>
          <a:blip r:embed="rId3"/>
          <a:stretch>
            <a:fillRect/>
          </a:stretch>
        </p:blipFill>
        <p:spPr>
          <a:xfrm>
            <a:off x="83821" y="1437746"/>
            <a:ext cx="10454640" cy="4074234"/>
          </a:xfrm>
          <a:prstGeom prst="rect">
            <a:avLst/>
          </a:prstGeom>
        </p:spPr>
      </p:pic>
    </p:spTree>
    <p:extLst>
      <p:ext uri="{BB962C8B-B14F-4D97-AF65-F5344CB8AC3E}">
        <p14:creationId xmlns:p14="http://schemas.microsoft.com/office/powerpoint/2010/main" val="538613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89871734"/>
              </p:ext>
            </p:extLst>
          </p:nvPr>
        </p:nvGraphicFramePr>
        <p:xfrm>
          <a:off x="335578" y="1266847"/>
          <a:ext cx="10090462" cy="3806544"/>
        </p:xfrm>
        <a:graphic>
          <a:graphicData uri="http://schemas.openxmlformats.org/drawingml/2006/table">
            <a:tbl>
              <a:tblPr/>
              <a:tblGrid>
                <a:gridCol w="297489"/>
                <a:gridCol w="1601855"/>
                <a:gridCol w="2226341"/>
                <a:gridCol w="899776"/>
                <a:gridCol w="779859"/>
                <a:gridCol w="790844"/>
                <a:gridCol w="802558"/>
                <a:gridCol w="781823"/>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portant sur les élément variables de paie est réalisé par mail.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défaut de réponse est interprété comme une absence d’éléments  variables à transmettre. Les managers ne communiquent pas tous les primes, promotions, changements hiérarchiques…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 plus, la quantité des interlocuteurs ( + de 90 managers) rend de plus compliqué le suivi des réponses.</a:t>
                      </a:r>
                    </a:p>
                    <a:p>
                      <a:pPr>
                        <a:lnSpc>
                          <a:spcPct val="115000"/>
                        </a:lnSpc>
                        <a:spcBef>
                          <a:spcPts val="0"/>
                        </a:spcBef>
                        <a:spcAft>
                          <a:spcPts val="0"/>
                        </a:spcAft>
                      </a:pPr>
                      <a:endParaRPr lang="fr-FR" sz="8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Demande aux managers de validation dans FIGGO des absences des membres de leur équipe. </a:t>
                      </a: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LUCCA qui  est le SIRH, propose plusieurs solutions que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Believe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utilise plus ou moins :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FIGGO : gestion des congés et des absences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CLEEMY : gestion des notes de frais </a:t>
                      </a: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POPLEE : dossier du personnel digital </a:t>
                      </a: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POPLEE REMUNERATION: visualisation de l’évolution de sa rémunération </a:t>
                      </a: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PAGGA : dématérialisation des fiches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Demande de réponse systématique des managers dans le délai imparti pour la préparation de la paie et du respect du planning ADP.</a:t>
                      </a: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mis à jour dans le SIRH : Certaines extractions sont dors et déjà utilisées mais nous constatons que POPLEE  n’est pas encore totalement à jour . </a:t>
                      </a:r>
                    </a:p>
                    <a:p>
                      <a:pPr marL="0" marR="0" lvl="0" indent="0" algn="just"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800" dirty="0" smtClean="0">
                          <a:latin typeface="Univers 45 Light" pitchFamily="2" charset="0"/>
                          <a:cs typeface="Univers for KPMG"/>
                        </a:rPr>
                        <a:t>(ex : mise à jour exhaustive de POPLEE,…).</a:t>
                      </a: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cs typeface="Times New Roman" panose="02020603050405020304" pitchFamily="18" charset="0"/>
                        </a:rPr>
                        <a:t>Risque</a:t>
                      </a:r>
                      <a:r>
                        <a:rPr lang="fr-FR" sz="800" b="0" baseline="0" dirty="0" smtClean="0">
                          <a:solidFill>
                            <a:schemeClr val="tx1"/>
                          </a:solidFill>
                          <a:effectLst/>
                          <a:latin typeface="Univers 45 Light" pitchFamily="2" charset="0"/>
                          <a:cs typeface="Times New Roman" panose="02020603050405020304" pitchFamily="18" charset="0"/>
                        </a:rPr>
                        <a:t> d’</a:t>
                      </a:r>
                      <a:r>
                        <a:rPr lang="fr-FR" sz="800" dirty="0" smtClean="0">
                          <a:latin typeface="Univers 45 Light"/>
                          <a:cs typeface="Univers for KPMG"/>
                        </a:rPr>
                        <a:t>anomalies ou de non conformité lors de la restitution des données de paie par ADP</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l">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8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87540"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8002028"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278931" y="480596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8002027" y="479485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40454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2402708438"/>
              </p:ext>
            </p:extLst>
          </p:nvPr>
        </p:nvGraphicFramePr>
        <p:xfrm>
          <a:off x="335578" y="1579267"/>
          <a:ext cx="10090462" cy="1292918"/>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Concordance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8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8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Ressources</a:t>
                      </a:r>
                      <a:r>
                        <a:rPr lang="fr-FR" sz="8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(voir slide documentation en attente)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mettre en place lors</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8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24870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6870901"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a:solidFill>
                  <a:srgbClr val="002060"/>
                </a:solidFill>
                <a:latin typeface="Univers LT Std 45 Light"/>
                <a:cs typeface="Univers LT Std 45 Light"/>
              </a:rPr>
              <a:t>]</a:t>
            </a: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Filiales intégrés et nouveaux flux 2019 </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54165" y="1249680"/>
            <a:ext cx="4056875" cy="5425439"/>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Nouvelle structure</a:t>
            </a:r>
          </a:p>
          <a:p>
            <a:pPr lvl="1" defTabSz="914400"/>
            <a:r>
              <a:rPr lang="fr-FR" sz="860" kern="0" dirty="0" smtClean="0"/>
              <a:t>Suite à l’opération de restructuration ayant eu lieu en 2019, la majorité des contrats avec les artistes des filiales intégrées ont été transférés à Believe International. </a:t>
            </a:r>
          </a:p>
          <a:p>
            <a:pPr lvl="1" defTabSz="914400"/>
            <a:r>
              <a:rPr lang="fr-FR" sz="860" kern="0" dirty="0" smtClean="0"/>
              <a:t>De la même manière, les contrats avec les plateformes sont transférés à Believe International lorsqu’ils arrivent échéance. </a:t>
            </a:r>
          </a:p>
          <a:p>
            <a:pPr lvl="1" defTabSz="914400"/>
            <a:r>
              <a:rPr lang="fr-FR" sz="860" kern="0" dirty="0" smtClean="0"/>
              <a:t>En 2019, les filiales intégrées ont pour certaines conservé des contrats avec quelques artistes ainsi que les ventes de supports physiques. </a:t>
            </a:r>
          </a:p>
          <a:p>
            <a:pPr lvl="1" defTabSz="914400"/>
            <a:r>
              <a:rPr lang="fr-FR" sz="860" kern="0" dirty="0" smtClean="0"/>
              <a:t>Les filiales intégrées sont alors considérées comme des apporteurs d’affaires de Believe International. Les comptes de ces filiales seront majoritairement composés de charge de fonctionnement (personnel notamment). Elles recevront une rémunération de la part de Believe International pour couvrir ces frais. </a:t>
            </a:r>
          </a:p>
          <a:p>
            <a:pPr lvl="1" defTabSz="914400"/>
            <a:endParaRPr lang="fr-FR" sz="860" kern="0" dirty="0" smtClean="0"/>
          </a:p>
          <a:p>
            <a:pPr lvl="1" defTabSz="914400"/>
            <a:r>
              <a:rPr lang="fr-FR" sz="1050" b="1" kern="0" dirty="0">
                <a:solidFill>
                  <a:srgbClr val="003087"/>
                </a:solidFill>
              </a:rPr>
              <a:t>Impacts opérationnels</a:t>
            </a:r>
          </a:p>
          <a:p>
            <a:pPr lvl="1" defTabSz="914400"/>
            <a:r>
              <a:rPr lang="fr-FR" sz="860" kern="0" dirty="0" smtClean="0"/>
              <a:t>Opérationnellement, les calculs des royalties à verser aux artistes/labels continue à être réalisé via l’intranet.</a:t>
            </a:r>
          </a:p>
          <a:p>
            <a:pPr lvl="1" defTabSz="914400"/>
            <a:endParaRPr lang="fr-FR" sz="860" kern="0" dirty="0"/>
          </a:p>
          <a:p>
            <a:pPr lvl="1" defTabSz="914400"/>
            <a:r>
              <a:rPr lang="fr-FR" sz="1050" b="1" kern="0" dirty="0" smtClean="0">
                <a:solidFill>
                  <a:srgbClr val="003087"/>
                </a:solidFill>
              </a:rPr>
              <a:t>Flux </a:t>
            </a:r>
            <a:r>
              <a:rPr lang="fr-FR" sz="1050" b="1" kern="0" dirty="0" err="1" smtClean="0">
                <a:solidFill>
                  <a:srgbClr val="003087"/>
                </a:solidFill>
              </a:rPr>
              <a:t>intercos</a:t>
            </a:r>
            <a:endParaRPr lang="fr-FR" sz="1050" b="1" kern="0" dirty="0">
              <a:solidFill>
                <a:srgbClr val="003087"/>
              </a:solidFill>
            </a:endParaRPr>
          </a:p>
          <a:p>
            <a:pPr lvl="1" defTabSz="914400"/>
            <a:r>
              <a:rPr lang="fr-FR" sz="860" kern="0" dirty="0" smtClean="0"/>
              <a:t>Cette nouvelle organisation ca entrainer l’augmentation des flux </a:t>
            </a:r>
            <a:r>
              <a:rPr lang="fr-FR" sz="860" kern="0" dirty="0" err="1" smtClean="0"/>
              <a:t>intercos</a:t>
            </a:r>
            <a:r>
              <a:rPr lang="fr-FR" sz="860" kern="0" dirty="0" smtClean="0"/>
              <a:t> pour lesquels des ajustements significatifs avaient pu être identifiés par le passé. Nous comprenons qu’une procédure de réconciliation a été mise en place. Nous insistons sur l’importance de l’exhaustivité et de l’exactitude de ces réconciliations aux bornes du groupe.</a:t>
            </a:r>
            <a:endParaRPr lang="fr-FR" sz="860" kern="0" dirty="0"/>
          </a:p>
          <a:p>
            <a:pPr lvl="1" defTabSz="914400"/>
            <a:endParaRPr lang="fr-FR" sz="860" kern="0" dirty="0" smtClean="0"/>
          </a:p>
          <a:p>
            <a:pPr lvl="1" defTabSz="914400"/>
            <a:r>
              <a:rPr lang="fr-FR" sz="1050" b="1" kern="0" dirty="0" smtClean="0">
                <a:solidFill>
                  <a:srgbClr val="003087"/>
                </a:solidFill>
              </a:rPr>
              <a:t>Impacts </a:t>
            </a:r>
            <a:r>
              <a:rPr lang="fr-FR" sz="1050" b="1" kern="0" dirty="0">
                <a:solidFill>
                  <a:srgbClr val="003087"/>
                </a:solidFill>
              </a:rPr>
              <a:t>sur l’organisation de notre </a:t>
            </a:r>
            <a:r>
              <a:rPr lang="fr-FR" sz="1050" b="1" kern="0" dirty="0" smtClean="0">
                <a:solidFill>
                  <a:srgbClr val="003087"/>
                </a:solidFill>
              </a:rPr>
              <a:t>audit</a:t>
            </a:r>
          </a:p>
          <a:p>
            <a:pPr lvl="1" defTabSz="914400"/>
            <a:r>
              <a:rPr lang="fr-FR" sz="860" kern="0" dirty="0" smtClean="0"/>
              <a:t>Bien que les flux liés aux chiffre d’affaires et aux royalties soient progressivement transférés au Luxembourg, l’organisation centralisée à Paris nous entraine à centraliser nos procédures d’audit pour le Luxembourg. </a:t>
            </a:r>
          </a:p>
          <a:p>
            <a:pPr lvl="1" defTabSz="914400"/>
            <a:r>
              <a:rPr lang="fr-FR" sz="860" kern="0" dirty="0" smtClean="0"/>
              <a:t>Nous anticipons que les équipes à Paris réalisent les tests de détail sur le chiffre d’affaires, les avances et les royalties aussi bien pour Believe S.A.S que pour Believe International. </a:t>
            </a:r>
            <a:endParaRPr lang="fr-FR" sz="860" kern="0" dirty="0"/>
          </a:p>
        </p:txBody>
      </p:sp>
      <p:pic>
        <p:nvPicPr>
          <p:cNvPr id="2" name="Image 1"/>
          <p:cNvPicPr>
            <a:picLocks noChangeAspect="1"/>
          </p:cNvPicPr>
          <p:nvPr/>
        </p:nvPicPr>
        <p:blipFill>
          <a:blip r:embed="rId3"/>
          <a:stretch>
            <a:fillRect/>
          </a:stretch>
        </p:blipFill>
        <p:spPr>
          <a:xfrm>
            <a:off x="4608919" y="1311804"/>
            <a:ext cx="6082894" cy="5145869"/>
          </a:xfrm>
          <a:prstGeom prst="rect">
            <a:avLst/>
          </a:prstGeom>
        </p:spPr>
      </p:pic>
    </p:spTree>
    <p:extLst>
      <p:ext uri="{BB962C8B-B14F-4D97-AF65-F5344CB8AC3E}">
        <p14:creationId xmlns:p14="http://schemas.microsoft.com/office/powerpoint/2010/main" val="1241388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Autres sujets de clôture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26719" y="1623272"/>
            <a:ext cx="9672035" cy="4762787"/>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Nouvelles acquisitions 2019 (6&amp;7 et UNI-T en France)</a:t>
            </a:r>
          </a:p>
          <a:p>
            <a:pPr defTabSz="914400"/>
            <a:endParaRPr lang="fr-FR" sz="1050" kern="0" dirty="0"/>
          </a:p>
          <a:p>
            <a:pPr defTabSz="914400"/>
            <a:r>
              <a:rPr lang="fr-FR" sz="1050" kern="0" dirty="0" smtClean="0"/>
              <a:t>Focus sur certains éléments clés </a:t>
            </a:r>
            <a:r>
              <a:rPr lang="fr-FR" sz="1050" kern="0" dirty="0"/>
              <a:t>à anticiper </a:t>
            </a:r>
            <a:r>
              <a:rPr lang="fr-FR" sz="1050" kern="0" dirty="0" smtClean="0"/>
              <a:t>pour notre intervention l’audit 2019 : </a:t>
            </a:r>
          </a:p>
          <a:p>
            <a:pPr lvl="3" defTabSz="914400"/>
            <a:r>
              <a:rPr lang="fr-FR" sz="860" b="1" kern="0" dirty="0" smtClean="0"/>
              <a:t>Comptes annuels Believe S.A.S.</a:t>
            </a:r>
          </a:p>
          <a:p>
            <a:pPr lvl="2" defTabSz="914400"/>
            <a:r>
              <a:rPr lang="fr-FR" sz="860" b="1" kern="0" dirty="0" smtClean="0"/>
              <a:t>Réconciliation </a:t>
            </a:r>
            <a:r>
              <a:rPr lang="fr-FR" sz="860" b="1" kern="0" dirty="0" err="1" smtClean="0"/>
              <a:t>intercos</a:t>
            </a:r>
            <a:r>
              <a:rPr lang="fr-FR" sz="860" b="1" kern="0" dirty="0" smtClean="0"/>
              <a:t>, cadrées avec les comptes de chaque filiale concernée, pour le bilan et le compte de résultat</a:t>
            </a:r>
          </a:p>
          <a:p>
            <a:pPr lvl="2" defTabSz="914400"/>
            <a:r>
              <a:rPr lang="fr-FR" sz="860" b="1" kern="0" dirty="0" smtClean="0"/>
              <a:t>Tests de dépréciation des titres de participation et des immobilisations incorporelles</a:t>
            </a:r>
          </a:p>
          <a:p>
            <a:pPr lvl="2" defTabSz="914400"/>
            <a:r>
              <a:rPr lang="fr-FR" sz="860" b="1" kern="0" dirty="0" smtClean="0"/>
              <a:t>Importance de l’obtention de la documentation d’audit dès le début de notre intervention (9 mars 2020)</a:t>
            </a:r>
          </a:p>
          <a:p>
            <a:pPr lvl="2" defTabSz="914400"/>
            <a:endParaRPr lang="fr-FR" sz="860" b="1" kern="0" dirty="0" smtClean="0"/>
          </a:p>
          <a:p>
            <a:pPr lvl="3" defTabSz="914400"/>
            <a:r>
              <a:rPr lang="fr-FR" sz="860" b="1" kern="0" dirty="0"/>
              <a:t>Comptes </a:t>
            </a:r>
            <a:r>
              <a:rPr lang="fr-FR" sz="860" b="1" kern="0" dirty="0" smtClean="0"/>
              <a:t>consolidés Believe </a:t>
            </a:r>
            <a:r>
              <a:rPr lang="fr-FR" sz="860" b="1" kern="0" dirty="0"/>
              <a:t>S.A.S.</a:t>
            </a:r>
          </a:p>
          <a:p>
            <a:pPr lvl="2" defTabSz="914400"/>
            <a:r>
              <a:rPr lang="fr-FR" sz="860" b="1" kern="0" dirty="0" smtClean="0"/>
              <a:t>Tests de dépréciation des goodwill</a:t>
            </a:r>
          </a:p>
          <a:p>
            <a:pPr lvl="2" defTabSz="914400"/>
            <a:r>
              <a:rPr lang="fr-FR" sz="860" b="1" kern="0" dirty="0" smtClean="0"/>
              <a:t>Exercice d’allocation des prix d’acquisition</a:t>
            </a:r>
          </a:p>
          <a:p>
            <a:pPr lvl="2" defTabSz="914400"/>
            <a:endParaRPr lang="fr-FR" sz="860" b="1" kern="0" dirty="0"/>
          </a:p>
          <a:p>
            <a:pPr marL="26987" lvl="2" indent="0" defTabSz="914400">
              <a:buNone/>
            </a:pPr>
            <a:r>
              <a:rPr lang="fr-FR" sz="1050" b="1" kern="0" dirty="0">
                <a:solidFill>
                  <a:srgbClr val="003087"/>
                </a:solidFill>
              </a:rPr>
              <a:t>Plateforme de partage de </a:t>
            </a:r>
            <a:r>
              <a:rPr lang="fr-FR" sz="1050" b="1" kern="0" dirty="0" smtClean="0">
                <a:solidFill>
                  <a:srgbClr val="003087"/>
                </a:solidFill>
              </a:rPr>
              <a:t>documents</a:t>
            </a:r>
          </a:p>
          <a:p>
            <a:pPr marL="26987" lvl="2" indent="0" defTabSz="914400">
              <a:buNone/>
            </a:pPr>
            <a:endParaRPr lang="fr-FR" sz="1050" b="1" kern="0" dirty="0">
              <a:solidFill>
                <a:srgbClr val="003087"/>
              </a:solidFill>
            </a:endParaRPr>
          </a:p>
          <a:p>
            <a:pPr marL="26987" lvl="2" indent="0" defTabSz="914400">
              <a:buNone/>
            </a:pPr>
            <a:r>
              <a:rPr lang="fr-FR" sz="1050" b="1" kern="0" dirty="0" smtClean="0">
                <a:solidFill>
                  <a:srgbClr val="003087"/>
                </a:solidFill>
              </a:rPr>
              <a:t>Autres </a:t>
            </a:r>
            <a:endParaRPr lang="fr-FR" sz="1050" b="1" kern="0" dirty="0">
              <a:solidFill>
                <a:srgbClr val="003087"/>
              </a:solidFill>
            </a:endParaRPr>
          </a:p>
          <a:p>
            <a:pPr marL="26987" lvl="2" indent="0" defTabSz="914400">
              <a:buNone/>
            </a:pPr>
            <a:endParaRPr lang="fr-FR" sz="1050" b="1" kern="0" dirty="0">
              <a:solidFill>
                <a:srgbClr val="003087"/>
              </a:solidFill>
            </a:endParaRPr>
          </a:p>
          <a:p>
            <a:pPr marL="26987" lvl="2" indent="0" defTabSz="914400">
              <a:buNone/>
            </a:pPr>
            <a:endParaRPr lang="fr-FR" sz="860" b="1" kern="0" dirty="0" smtClean="0"/>
          </a:p>
          <a:p>
            <a:pPr marL="26987" lvl="2" indent="0" defTabSz="914400">
              <a:buNone/>
            </a:pPr>
            <a:endParaRPr lang="fr-FR" sz="860" b="1" kern="0" dirty="0"/>
          </a:p>
          <a:p>
            <a:pPr lvl="1" defTabSz="914400"/>
            <a:endParaRPr lang="fr-FR" sz="860" kern="0" dirty="0"/>
          </a:p>
        </p:txBody>
      </p:sp>
    </p:spTree>
    <p:extLst>
      <p:ext uri="{BB962C8B-B14F-4D97-AF65-F5344CB8AC3E}">
        <p14:creationId xmlns:p14="http://schemas.microsoft.com/office/powerpoint/2010/main" val="56386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
          <p:cNvGraphicFramePr>
            <a:graphicFrameLocks noGrp="1"/>
          </p:cNvGraphicFramePr>
          <p:nvPr>
            <p:extLst>
              <p:ext uri="{D42A27DB-BD31-4B8C-83A1-F6EECF244321}">
                <p14:modId xmlns:p14="http://schemas.microsoft.com/office/powerpoint/2010/main" val="4258943011"/>
              </p:ext>
            </p:extLst>
          </p:nvPr>
        </p:nvGraphicFramePr>
        <p:xfrm>
          <a:off x="2536001" y="2547434"/>
          <a:ext cx="7893455" cy="3890672"/>
        </p:xfrm>
        <a:graphic>
          <a:graphicData uri="http://schemas.openxmlformats.org/drawingml/2006/table">
            <a:tbl>
              <a:tblPr/>
              <a:tblGrid>
                <a:gridCol w="6560471"/>
                <a:gridCol w="1332984"/>
              </a:tblGrid>
              <a:tr h="350615">
                <a:tc>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en-US" sz="1200" b="1" i="1" u="none" strike="noStrike" cap="none" normalizeH="0" baseline="0" dirty="0" smtClean="0">
                        <a:ln>
                          <a:noFill/>
                        </a:ln>
                        <a:solidFill>
                          <a:srgbClr val="00338D"/>
                        </a:solidFill>
                        <a:effectLst/>
                        <a:latin typeface="Univers for KPMG"/>
                        <a:cs typeface="Univers for KPMG"/>
                      </a:endParaRPr>
                    </a:p>
                  </a:txBody>
                  <a:tcPr marL="84188" marR="84188" marT="84188" marB="84188" anchor="b" horzOverflow="overflow">
                    <a:lnL cap="flat">
                      <a:noFill/>
                    </a:lnL>
                    <a:lnR>
                      <a:noFill/>
                    </a:lnR>
                    <a:lnT cap="flat">
                      <a:noFill/>
                    </a:lnT>
                    <a:lnB>
                      <a:noFill/>
                    </a:lnB>
                    <a:lnTlToBr>
                      <a:noFill/>
                    </a:lnTlToBr>
                    <a:lnBlToTr>
                      <a:noFill/>
                    </a:lnBlToTr>
                    <a:noFill/>
                  </a:tcPr>
                </a:tc>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Univers for KPMG"/>
                          <a:ea typeface="+mn-ea"/>
                          <a:cs typeface="Univers for KPMG"/>
                        </a:rPr>
                        <a:t> Page</a:t>
                      </a:r>
                    </a:p>
                  </a:txBody>
                  <a:tcPr marL="84188" marR="0" marT="84188" marB="84188" anchor="b" horzOverflow="overflow">
                    <a:lnL>
                      <a:noFill/>
                    </a:lnL>
                    <a:lnR cap="flat">
                      <a:noFill/>
                    </a:lnR>
                    <a:lnT cap="fla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fr-FR" sz="1200" b="1" kern="1200" noProof="0" dirty="0" smtClean="0">
                          <a:solidFill>
                            <a:srgbClr val="00338D"/>
                          </a:solidFill>
                          <a:latin typeface="Univers for KPMG"/>
                          <a:ea typeface="+mn-ea"/>
                          <a:cs typeface="Univers for KPMG"/>
                        </a:rPr>
                        <a:t>1.	Objectifs, modalités et limites</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[4]</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Univers for KPMG"/>
                          <a:ea typeface="+mn-ea"/>
                          <a:cs typeface="Univers for KPMG"/>
                        </a:rPr>
                        <a:t>2.	</a:t>
                      </a:r>
                      <a:r>
                        <a:rPr lang="fr-FR" sz="1200" b="1" kern="1200" baseline="0" noProof="0" dirty="0" smtClean="0">
                          <a:solidFill>
                            <a:srgbClr val="00338D"/>
                          </a:solidFill>
                          <a:latin typeface="Univers for KPMG" panose="020B0603020202020204" pitchFamily="34" charset="0"/>
                          <a:ea typeface="+mn-ea"/>
                          <a:cs typeface="Arial" pitchFamily="34" charset="0"/>
                        </a:rPr>
                        <a:t>Synthèse de notre appréciation sur le contrôle interne</a:t>
                      </a:r>
                      <a:endParaRPr lang="en-US" sz="1200" b="1" kern="1200" noProof="0" dirty="0" smtClean="0">
                        <a:solidFill>
                          <a:srgbClr val="00338D"/>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[10]</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Univers for KPMG"/>
                          <a:ea typeface="+mn-ea"/>
                          <a:cs typeface="Univers for KPMG"/>
                        </a:rPr>
                        <a:t>3.	</a:t>
                      </a:r>
                      <a:r>
                        <a:rPr lang="fr-FR" sz="1200" b="1" kern="1200" noProof="0" dirty="0" smtClean="0">
                          <a:solidFill>
                            <a:srgbClr val="00338D"/>
                          </a:solidFill>
                          <a:latin typeface="Univers for KPMG"/>
                          <a:ea typeface="+mn-ea"/>
                          <a:cs typeface="Univers for KPMG"/>
                        </a:rPr>
                        <a:t>Principales observations sur le contrôle interne par processus revus</a:t>
                      </a:r>
                      <a:endParaRPr lang="en-US" sz="1200" b="1" kern="1200" noProof="0" dirty="0" smtClean="0">
                        <a:solidFill>
                          <a:srgbClr val="00338D"/>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[14]</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en-US" sz="1200" b="0" kern="1200" noProof="0" dirty="0" err="1" smtClean="0">
                          <a:solidFill>
                            <a:schemeClr val="tx1"/>
                          </a:solidFill>
                          <a:latin typeface="Univers for KPMG"/>
                          <a:ea typeface="+mn-ea"/>
                          <a:cs typeface="Univers for KPMG"/>
                        </a:rPr>
                        <a:t>Réception</a:t>
                      </a:r>
                      <a:r>
                        <a:rPr lang="en-US" sz="1200" b="0" kern="1200" noProof="0" dirty="0" smtClean="0">
                          <a:solidFill>
                            <a:schemeClr val="tx1"/>
                          </a:solidFill>
                          <a:latin typeface="Univers for KPMG"/>
                          <a:ea typeface="+mn-ea"/>
                          <a:cs typeface="Univers for KPMG"/>
                        </a:rPr>
                        <a:t> des statements/</a:t>
                      </a:r>
                      <a:r>
                        <a:rPr lang="en-US" sz="1200" b="0" kern="1200" noProof="0" dirty="0" err="1" smtClean="0">
                          <a:solidFill>
                            <a:schemeClr val="tx1"/>
                          </a:solidFill>
                          <a:latin typeface="Univers for KPMG"/>
                          <a:ea typeface="+mn-ea"/>
                          <a:cs typeface="Univers for KPMG"/>
                        </a:rPr>
                        <a:t>Chiffre</a:t>
                      </a:r>
                      <a:r>
                        <a:rPr lang="en-US" sz="1200" b="0" kern="1200" noProof="0" dirty="0" smtClean="0">
                          <a:solidFill>
                            <a:schemeClr val="tx1"/>
                          </a:solidFill>
                          <a:latin typeface="Univers for KPMG"/>
                          <a:ea typeface="+mn-ea"/>
                          <a:cs typeface="Univers for KPMG"/>
                        </a:rPr>
                        <a:t> </a:t>
                      </a:r>
                      <a:r>
                        <a:rPr lang="en-US" sz="1200" b="0" kern="1200" noProof="0" dirty="0" err="1" smtClean="0">
                          <a:solidFill>
                            <a:schemeClr val="tx1"/>
                          </a:solidFill>
                          <a:latin typeface="Univers for KPMG"/>
                          <a:ea typeface="+mn-ea"/>
                          <a:cs typeface="Univers for KPMG"/>
                        </a:rPr>
                        <a:t>d’affaires</a:t>
                      </a:r>
                      <a:endParaRPr lang="en-US" sz="1200" b="0" kern="1200" noProof="0" dirty="0" smtClean="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[16]</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defRPr/>
                      </a:pPr>
                      <a:r>
                        <a:rPr lang="fr-FR" sz="1200" b="0" kern="1200" noProof="0" dirty="0" smtClean="0">
                          <a:solidFill>
                            <a:schemeClr val="tx1"/>
                          </a:solidFill>
                          <a:latin typeface="Univers for KPMG"/>
                          <a:ea typeface="+mn-ea"/>
                          <a:cs typeface="Univers for KPMG"/>
                        </a:rPr>
                        <a:t>Royalties</a:t>
                      </a:r>
                      <a:endParaRPr lang="en-US" sz="1200" b="0" kern="1200" noProof="0" dirty="0" smtClean="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[18]</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fr-FR" sz="1200" b="0" kern="1200" noProof="0" dirty="0" smtClean="0">
                          <a:solidFill>
                            <a:schemeClr val="tx1"/>
                          </a:solidFill>
                          <a:latin typeface="Univers for KPMG"/>
                          <a:ea typeface="+mn-ea"/>
                          <a:cs typeface="Univers for KPMG"/>
                        </a:rPr>
                        <a:t>Avances</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[21]</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fr-FR" sz="1200" b="0" kern="1200" dirty="0" smtClean="0">
                          <a:solidFill>
                            <a:schemeClr val="tx1"/>
                          </a:solidFill>
                          <a:latin typeface="Univers for KPMG"/>
                          <a:ea typeface="+mn-ea"/>
                          <a:cs typeface="Univers for KPMG"/>
                        </a:rPr>
                        <a:t>Production immobilisée</a:t>
                      </a:r>
                      <a:endParaRPr lang="fr-FR" sz="1200" b="0" kern="1200" dirty="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[23]</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fr-FR" sz="1200" b="0" kern="1200" dirty="0" smtClean="0">
                          <a:solidFill>
                            <a:schemeClr val="tx1"/>
                          </a:solidFill>
                          <a:latin typeface="Univers for KPMG"/>
                          <a:ea typeface="+mn-ea"/>
                          <a:cs typeface="Univers for KPMG"/>
                        </a:rPr>
                        <a:t>Personnel/Paie</a:t>
                      </a:r>
                      <a:endParaRPr lang="fr-FR" sz="1200" b="0" kern="1200" dirty="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[25]</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defRPr/>
                      </a:pPr>
                      <a:r>
                        <a:rPr lang="en-US" sz="1200" b="0" kern="1200" noProof="0" dirty="0" smtClean="0">
                          <a:solidFill>
                            <a:schemeClr val="tx1"/>
                          </a:solidFill>
                          <a:latin typeface="Univers for KPMG"/>
                          <a:ea typeface="+mn-ea"/>
                          <a:cs typeface="Univers for KPMG"/>
                        </a:rPr>
                        <a:t>Nouvelle structure</a:t>
                      </a:r>
                      <a:r>
                        <a:rPr lang="en-US" sz="1200" b="0" kern="1200" baseline="0" noProof="0" dirty="0" smtClean="0">
                          <a:solidFill>
                            <a:schemeClr val="tx1"/>
                          </a:solidFill>
                          <a:latin typeface="Univers for KPMG"/>
                          <a:ea typeface="+mn-ea"/>
                          <a:cs typeface="Univers for KPMG"/>
                        </a:rPr>
                        <a:t> et flux </a:t>
                      </a:r>
                      <a:r>
                        <a:rPr lang="en-US" sz="1200" b="0" kern="1200" baseline="0" noProof="0" dirty="0" err="1" smtClean="0">
                          <a:solidFill>
                            <a:schemeClr val="tx1"/>
                          </a:solidFill>
                          <a:latin typeface="Univers for KPMG"/>
                          <a:ea typeface="+mn-ea"/>
                          <a:cs typeface="Univers for KPMG"/>
                        </a:rPr>
                        <a:t>intercos</a:t>
                      </a:r>
                      <a:endParaRPr lang="en-US" sz="1200" b="0" kern="1200" noProof="0" dirty="0" smtClean="0">
                        <a:solidFill>
                          <a:schemeClr val="tx1"/>
                        </a:solidFill>
                        <a:latin typeface="Univers for KPMG"/>
                        <a:ea typeface="+mn-ea"/>
                        <a:cs typeface="Univers for KPMG"/>
                      </a:endParaRPr>
                    </a:p>
                    <a:p>
                      <a:pPr marL="368300" marR="0" lvl="1" indent="-368300" algn="l"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pPr>
                      <a:endParaRPr lang="en-US" sz="1200" b="1" kern="1200" noProof="0" dirty="0" smtClean="0">
                        <a:solidFill>
                          <a:srgbClr val="00338D"/>
                        </a:solidFill>
                        <a:latin typeface="Univers for KPMG"/>
                        <a:ea typeface="+mn-ea"/>
                        <a:cs typeface="Univers for KPMG"/>
                      </a:endParaRPr>
                    </a:p>
                  </a:txBody>
                  <a:tcPr marL="0" marR="84188" marT="84188" marB="84188" horzOverflow="overflow">
                    <a:lnL cap="flat">
                      <a:noFill/>
                    </a:lnL>
                    <a:lnR>
                      <a:noFill/>
                    </a:lnR>
                    <a:lnT>
                      <a:noFill/>
                    </a:lnT>
                    <a:lnB cap="flat">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[28]</a:t>
                      </a:r>
                    </a:p>
                    <a:p>
                      <a:pPr marL="187325" marR="0" lvl="1" indent="-185738" algn="r"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defRPr/>
                      </a:pPr>
                      <a:endParaRPr lang="en-US" sz="1200" b="0" kern="1200" noProof="0" dirty="0" smtClean="0">
                        <a:solidFill>
                          <a:srgbClr val="00338D"/>
                        </a:solidFill>
                        <a:latin typeface="Univers for KPMG"/>
                        <a:ea typeface="+mn-ea"/>
                        <a:cs typeface="Univers for KPMG"/>
                      </a:endParaRPr>
                    </a:p>
                  </a:txBody>
                  <a:tcPr marL="84188" marR="0" marT="84188" marB="84188" horzOverflow="overflow">
                    <a:lnL>
                      <a:noFill/>
                    </a:lnL>
                    <a:lnR cap="flat">
                      <a:noFill/>
                    </a:lnR>
                    <a:lnT>
                      <a:noFill/>
                    </a:lnT>
                    <a:lnB cap="flat">
                      <a:noFill/>
                    </a:lnB>
                    <a:lnTlToBr>
                      <a:noFill/>
                    </a:lnTlToBr>
                    <a:lnBlToTr>
                      <a:noFill/>
                    </a:lnBlToTr>
                    <a:noFill/>
                  </a:tcPr>
                </a:tc>
              </a:tr>
            </a:tbl>
          </a:graphicData>
        </a:graphic>
      </p:graphicFrame>
      <p:sp>
        <p:nvSpPr>
          <p:cNvPr id="10" name="Espace réservé du texte 4"/>
          <p:cNvSpPr>
            <a:spLocks noGrp="1"/>
          </p:cNvSpPr>
          <p:nvPr>
            <p:ph type="body" sz="quarter" idx="10"/>
          </p:nvPr>
        </p:nvSpPr>
        <p:spPr/>
        <p:txBody>
          <a:bodyPr/>
          <a:lstStyle/>
          <a:p>
            <a:pPr>
              <a:spcBef>
                <a:spcPct val="0"/>
              </a:spcBef>
            </a:pPr>
            <a:r>
              <a:rPr lang="fr-FR" dirty="0" smtClean="0"/>
              <a:t>Sommaire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2162150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2664386" y="6508156"/>
            <a:ext cx="6990930" cy="1218453"/>
          </a:xfrm>
          <a:prstGeom prst="rect">
            <a:avLst/>
          </a:prstGeom>
        </p:spPr>
        <p:txBody>
          <a:bodyPr/>
          <a:lstStyle>
            <a:lvl1pPr eaLnBrk="1" hangingPunct="1">
              <a:spcAft>
                <a:spcPts val="600"/>
              </a:spcAft>
              <a:defRPr sz="1500" b="1" i="0">
                <a:solidFill>
                  <a:schemeClr val="tx2"/>
                </a:solidFill>
                <a:latin typeface="Univers for KPMG" panose="020B0603020202020204" pitchFamily="34" charset="0"/>
                <a:cs typeface="Univers for KPMG" panose="020B0603020202020204" pitchFamily="34" charset="0"/>
              </a:defRPr>
            </a:lvl1pPr>
            <a:lvl2pPr marL="0" indent="0" eaLnBrk="1" hangingPunct="1">
              <a:spcAft>
                <a:spcPts val="600"/>
              </a:spcAft>
              <a:buFontTx/>
              <a:buNone/>
              <a:defRPr sz="1500" b="0" i="0">
                <a:solidFill>
                  <a:schemeClr val="tx2"/>
                </a:solidFill>
                <a:latin typeface="Univers for KPMG Light" panose="020B0403020202020204" pitchFamily="34" charset="0"/>
                <a:cs typeface="Univers for KPMG Light" panose="020B0403020202020204" pitchFamily="34" charset="0"/>
              </a:defRPr>
            </a:lvl2pPr>
            <a:lvl3pPr marL="285750" indent="-285750" eaLnBrk="1" hangingPunct="1">
              <a:spcAft>
                <a:spcPts val="600"/>
              </a:spcAft>
              <a:buClrTx/>
              <a:buFont typeface="Univers for KPMG"/>
              <a:buChar char="—"/>
              <a:defRPr sz="1500" b="0" i="0">
                <a:solidFill>
                  <a:schemeClr val="tx2"/>
                </a:solidFill>
                <a:latin typeface="Univers for KPMG Light" panose="020B0403020202020204" pitchFamily="34" charset="0"/>
                <a:cs typeface="Univers for KPMG Light" panose="020B0403020202020204" pitchFamily="34" charset="0"/>
              </a:defRPr>
            </a:lvl3pPr>
            <a:lvl4pPr marL="571500" indent="-228600" eaLnBrk="1" hangingPunct="1">
              <a:spcAft>
                <a:spcPts val="600"/>
              </a:spcAft>
              <a:buFont typeface="Univers for KPMG"/>
              <a:buChar char="-"/>
              <a:defRPr sz="1500" b="0" i="0" baseline="0">
                <a:solidFill>
                  <a:schemeClr val="tx2"/>
                </a:solidFill>
                <a:latin typeface="Univers for KPMG Light" panose="020B0403020202020204" pitchFamily="34" charset="0"/>
                <a:cs typeface="Univers for KPMG Light" panose="020B0403020202020204" pitchFamily="34" charset="0"/>
              </a:defRPr>
            </a:lvl4pPr>
            <a:lvl5pPr eaLnBrk="1" hangingPunct="1">
              <a:spcAft>
                <a:spcPts val="600"/>
              </a:spcAft>
              <a:defRPr sz="1500" b="0" i="0">
                <a:solidFill>
                  <a:schemeClr val="accent5"/>
                </a:solidFill>
                <a:latin typeface="Univers for KPMG Light" panose="020B0403020202020204" pitchFamily="34" charset="0"/>
                <a:cs typeface="Univers for KPMG Light" panose="020B0403020202020204" pitchFamily="34" charset="0"/>
              </a:defRPr>
            </a:lvl5pPr>
          </a:lstStyle>
          <a:p>
            <a:pPr lvl="1" defTabSz="1069122"/>
            <a:r>
              <a:rPr lang="fr-FR" altLang="en-US" sz="700" kern="0" dirty="0">
                <a:solidFill>
                  <a:schemeClr val="bg1">
                    <a:lumMod val="65000"/>
                  </a:schemeClr>
                </a:solidFill>
                <a:latin typeface="Univers for KPMG" panose="020B0603020202020204" pitchFamily="34" charset="0"/>
              </a:rPr>
              <a:t>Les informations contenues dans ce document sont d’ordre général et ne sont pas destinées à traiter les particularités d’une personne ou d’une entité. Bien que nous fassions tout notre possible pour fournir des informations exactes et appropriées, nous ne pouvons garantir que ces informations seront toujours exactes à une date ultérieure. Elles ne peuvent ni ne doivent servir de support à des décisions sans validation par les professionnels ad hoc. KPMG France est membre du réseau KPMG constitué de cabinets indépendants adhérents de KPMG International </a:t>
            </a:r>
            <a:r>
              <a:rPr lang="fr-FR" altLang="en-US" sz="700" kern="0" dirty="0" err="1">
                <a:solidFill>
                  <a:schemeClr val="bg1">
                    <a:lumMod val="65000"/>
                  </a:schemeClr>
                </a:solidFill>
                <a:latin typeface="Univers for KPMG" panose="020B0603020202020204" pitchFamily="34" charset="0"/>
              </a:rPr>
              <a:t>Cooperative</a:t>
            </a:r>
            <a:r>
              <a:rPr lang="fr-FR" altLang="en-US" sz="700" kern="0" dirty="0">
                <a:solidFill>
                  <a:schemeClr val="bg1">
                    <a:lumMod val="65000"/>
                  </a:schemeClr>
                </a:solidFill>
                <a:latin typeface="Univers for KPMG" panose="020B0603020202020204" pitchFamily="34" charset="0"/>
              </a:rPr>
              <a:t> (« KPMG International »), une entité de droit suisse. KPMG International ne propose pas de services aux clients. Aucun cabinet membre n’a le droit d’engager KPMG International ou les autres cabinets membres vis-à-vis des tiers. KPMG International n'a le droit d'engager aucun cabinet membre. </a:t>
            </a:r>
          </a:p>
          <a:p>
            <a:pPr lvl="1" defTabSz="1069122"/>
            <a:endParaRPr lang="en-US" sz="700" kern="0" dirty="0">
              <a:solidFill>
                <a:schemeClr val="bg1">
                  <a:lumMod val="65000"/>
                </a:schemeClr>
              </a:solidFill>
            </a:endParaRPr>
          </a:p>
        </p:txBody>
      </p:sp>
      <p:sp>
        <p:nvSpPr>
          <p:cNvPr id="3" name="Content Placeholder 1"/>
          <p:cNvSpPr txBox="1">
            <a:spLocks/>
          </p:cNvSpPr>
          <p:nvPr>
            <p:custDataLst>
              <p:tags r:id="rId1"/>
            </p:custDataLst>
          </p:nvPr>
        </p:nvSpPr>
        <p:spPr>
          <a:xfrm>
            <a:off x="2672954" y="6098105"/>
            <a:ext cx="6990930" cy="737310"/>
          </a:xfrm>
          <a:prstGeom prst="rect">
            <a:avLst/>
          </a:prstGeom>
        </p:spPr>
        <p:txBody>
          <a:bodyPr/>
          <a:lstStyle>
            <a:lvl1pPr eaLnBrk="1" hangingPunct="1">
              <a:spcAft>
                <a:spcPts val="600"/>
              </a:spcAft>
              <a:defRPr sz="1500" b="1" i="0">
                <a:solidFill>
                  <a:schemeClr val="tx2"/>
                </a:solidFill>
                <a:latin typeface="Univers for KPMG" panose="020B0603020202020204" pitchFamily="34" charset="0"/>
                <a:cs typeface="Univers for KPMG" panose="020B0603020202020204" pitchFamily="34" charset="0"/>
              </a:defRPr>
            </a:lvl1pPr>
            <a:lvl2pPr marL="0" indent="0" eaLnBrk="1" hangingPunct="1">
              <a:spcAft>
                <a:spcPts val="600"/>
              </a:spcAft>
              <a:buFontTx/>
              <a:buNone/>
              <a:defRPr sz="1500" b="0" i="0">
                <a:solidFill>
                  <a:schemeClr val="tx2"/>
                </a:solidFill>
                <a:latin typeface="Univers for KPMG Light" panose="020B0403020202020204" pitchFamily="34" charset="0"/>
                <a:cs typeface="Univers for KPMG Light" panose="020B0403020202020204" pitchFamily="34" charset="0"/>
              </a:defRPr>
            </a:lvl2pPr>
            <a:lvl3pPr marL="285750" indent="-285750" eaLnBrk="1" hangingPunct="1">
              <a:spcAft>
                <a:spcPts val="600"/>
              </a:spcAft>
              <a:buClrTx/>
              <a:buFont typeface="Univers for KPMG"/>
              <a:buChar char="—"/>
              <a:defRPr sz="1500" b="0" i="0">
                <a:solidFill>
                  <a:schemeClr val="tx2"/>
                </a:solidFill>
                <a:latin typeface="Univers for KPMG Light" panose="020B0403020202020204" pitchFamily="34" charset="0"/>
                <a:cs typeface="Univers for KPMG Light" panose="020B0403020202020204" pitchFamily="34" charset="0"/>
              </a:defRPr>
            </a:lvl3pPr>
            <a:lvl4pPr marL="571500" indent="-228600" eaLnBrk="1" hangingPunct="1">
              <a:spcAft>
                <a:spcPts val="600"/>
              </a:spcAft>
              <a:buFont typeface="Univers for KPMG"/>
              <a:buChar char="-"/>
              <a:defRPr sz="1500" b="0" i="0" baseline="0">
                <a:solidFill>
                  <a:schemeClr val="tx2"/>
                </a:solidFill>
                <a:latin typeface="Univers for KPMG Light" panose="020B0403020202020204" pitchFamily="34" charset="0"/>
                <a:cs typeface="Univers for KPMG Light" panose="020B0403020202020204" pitchFamily="34" charset="0"/>
              </a:defRPr>
            </a:lvl4pPr>
            <a:lvl5pPr eaLnBrk="1" hangingPunct="1">
              <a:spcAft>
                <a:spcPts val="600"/>
              </a:spcAft>
              <a:defRPr sz="1500" b="0" i="0">
                <a:solidFill>
                  <a:schemeClr val="accent5"/>
                </a:solidFill>
                <a:latin typeface="Univers for KPMG Light" panose="020B0403020202020204" pitchFamily="34" charset="0"/>
                <a:cs typeface="Univers for KPMG Light" panose="020B0403020202020204" pitchFamily="34" charset="0"/>
              </a:defRPr>
            </a:lvl5pPr>
          </a:lstStyle>
          <a:p>
            <a:pPr lvl="1" defTabSz="1069122"/>
            <a:r>
              <a:rPr lang="fr-FR" altLang="en-US" sz="700" kern="0" dirty="0">
                <a:solidFill>
                  <a:schemeClr val="bg1">
                    <a:lumMod val="65000"/>
                  </a:schemeClr>
                </a:solidFill>
                <a:latin typeface="Univers for KPMG" panose="020B0603020202020204" pitchFamily="34" charset="0"/>
              </a:rPr>
              <a:t>© </a:t>
            </a:r>
            <a:r>
              <a:rPr lang="fr-FR" altLang="en-US" sz="700" kern="0" dirty="0" smtClean="0">
                <a:solidFill>
                  <a:schemeClr val="bg1">
                    <a:lumMod val="65000"/>
                  </a:schemeClr>
                </a:solidFill>
                <a:latin typeface="Univers for KPMG" panose="020B0603020202020204" pitchFamily="34" charset="0"/>
              </a:rPr>
              <a:t>2020 </a:t>
            </a:r>
            <a:r>
              <a:rPr lang="fr-FR" altLang="en-US" sz="700" kern="0" dirty="0">
                <a:solidFill>
                  <a:schemeClr val="bg1">
                    <a:lumMod val="65000"/>
                  </a:schemeClr>
                </a:solidFill>
                <a:latin typeface="Univers for KPMG" panose="020B0603020202020204" pitchFamily="34" charset="0"/>
              </a:rPr>
              <a:t>KPMG France, membre français du réseau KPMG International constitué de cabinets indépendants adhérents de KPMG International </a:t>
            </a:r>
            <a:r>
              <a:rPr lang="fr-FR" altLang="en-US" sz="700" kern="0" dirty="0" err="1">
                <a:solidFill>
                  <a:schemeClr val="bg1">
                    <a:lumMod val="65000"/>
                  </a:schemeClr>
                </a:solidFill>
                <a:latin typeface="Univers for KPMG" panose="020B0603020202020204" pitchFamily="34" charset="0"/>
              </a:rPr>
              <a:t>Cooperative</a:t>
            </a:r>
            <a:r>
              <a:rPr lang="fr-FR" altLang="en-US" sz="700" kern="0" dirty="0">
                <a:solidFill>
                  <a:schemeClr val="bg1">
                    <a:lumMod val="65000"/>
                  </a:schemeClr>
                </a:solidFill>
                <a:latin typeface="Univers for KPMG" panose="020B0603020202020204" pitchFamily="34" charset="0"/>
              </a:rPr>
              <a:t>, une entité de droit suisse. Tous droits réservés. Le nom KPMG et le logo sont des marques déposées ou des marques de KPMG International</a:t>
            </a:r>
            <a:r>
              <a:rPr lang="fr-FR" altLang="en-US" sz="700" kern="0" dirty="0" smtClean="0">
                <a:solidFill>
                  <a:schemeClr val="bg1">
                    <a:lumMod val="65000"/>
                  </a:schemeClr>
                </a:solidFill>
                <a:latin typeface="Univers for KPMG" panose="020B0603020202020204" pitchFamily="34" charset="0"/>
              </a:rPr>
              <a:t>.</a:t>
            </a:r>
            <a:endParaRPr lang="fr-FR" altLang="en-US" sz="700" kern="0" dirty="0">
              <a:solidFill>
                <a:srgbClr val="C00000"/>
              </a:solidFill>
              <a:latin typeface="Univers for KPMG" panose="020B0603020202020204" pitchFamily="34" charset="0"/>
            </a:endParaRPr>
          </a:p>
        </p:txBody>
      </p:sp>
      <p:pic>
        <p:nvPicPr>
          <p:cNvPr id="4" name="Image 3"/>
          <p:cNvPicPr>
            <a:picLocks noChangeAspect="1"/>
          </p:cNvPicPr>
          <p:nvPr/>
        </p:nvPicPr>
        <p:blipFill>
          <a:blip r:embed="rId4"/>
          <a:stretch>
            <a:fillRect/>
          </a:stretch>
        </p:blipFill>
        <p:spPr>
          <a:xfrm>
            <a:off x="8453963" y="798368"/>
            <a:ext cx="1028302" cy="374961"/>
          </a:xfrm>
          <a:prstGeom prst="rect">
            <a:avLst/>
          </a:prstGeom>
        </p:spPr>
      </p:pic>
    </p:spTree>
    <p:extLst>
      <p:ext uri="{BB962C8B-B14F-4D97-AF65-F5344CB8AC3E}">
        <p14:creationId xmlns:p14="http://schemas.microsoft.com/office/powerpoint/2010/main" val="507809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dirty="0" smtClean="0"/>
              <a:t>Objectifs, modalités et limites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2100624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Etendue de la mission et responsabilité des Commissaires aux comptes</a:t>
            </a:r>
          </a:p>
        </p:txBody>
      </p:sp>
      <p:sp>
        <p:nvSpPr>
          <p:cNvPr id="4" name="Espace réservé du texte 3"/>
          <p:cNvSpPr>
            <a:spLocks noGrp="1"/>
          </p:cNvSpPr>
          <p:nvPr>
            <p:ph type="body" sz="quarter" idx="10"/>
          </p:nvPr>
        </p:nvSpPr>
        <p:spPr>
          <a:xfrm>
            <a:off x="799201" y="1609726"/>
            <a:ext cx="9048750" cy="4893899"/>
          </a:xfrm>
        </p:spPr>
        <p:txBody>
          <a:bodyPr>
            <a:normAutofit/>
          </a:bodyPr>
          <a:lstStyle/>
          <a:p>
            <a:pPr algn="just" eaLnBrk="0" fontAlgn="base" hangingPunct="0">
              <a:spcBef>
                <a:spcPct val="0"/>
              </a:spcBef>
              <a:spcAft>
                <a:spcPct val="0"/>
              </a:spcAft>
            </a:pPr>
            <a:r>
              <a:rPr lang="fr-FR" sz="1200" dirty="0">
                <a:latin typeface="Univers 45 Light" pitchFamily="2" charset="0"/>
              </a:rPr>
              <a:t>Les Commissaires aux comptes sont responsables de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Réaliser leurs travaux conformément aux textes légaux et aux normes d’exercice professionnel relatives à leurs missions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Exercer leur jugement professionnel et faire preuve d’esprit critique tout au long de la réalisation de leur mission.</a:t>
            </a:r>
          </a:p>
          <a:p>
            <a:pPr marL="276225" lvl="1" indent="-274638" algn="just" eaLnBrk="0" fontAlgn="base" hangingPunct="0">
              <a:spcBef>
                <a:spcPts val="575"/>
              </a:spcBef>
            </a:pPr>
            <a:endParaRPr lang="fr-FR" sz="1000" dirty="0">
              <a:latin typeface="Univers 45 Light" pitchFamily="2" charset="0"/>
            </a:endParaRPr>
          </a:p>
          <a:p>
            <a:pPr algn="just" eaLnBrk="0" fontAlgn="base" hangingPunct="0">
              <a:spcBef>
                <a:spcPts val="50"/>
              </a:spcBef>
              <a:spcAft>
                <a:spcPts val="600"/>
              </a:spcAft>
            </a:pPr>
            <a:r>
              <a:rPr lang="fr-FR" sz="1200" dirty="0">
                <a:latin typeface="Univers 45 Light" pitchFamily="2" charset="0"/>
              </a:rPr>
              <a:t>L'audit des comptes annuels a pour objectif, en justifiant des appréciations, d'exprimer une opinion sur la régularité et la sincérité des comptes annuels et sur l’image fidèle qu’ils donnent du résultat des opérations de l’exercice écoulé ainsi que de la situation financière et patrimoniale de la société à la fin de cet exercice. </a:t>
            </a:r>
          </a:p>
          <a:p>
            <a:pPr algn="just" eaLnBrk="0" fontAlgn="base" hangingPunct="0">
              <a:spcBef>
                <a:spcPts val="50"/>
              </a:spcBef>
              <a:spcAft>
                <a:spcPts val="600"/>
              </a:spcAft>
            </a:pPr>
            <a:r>
              <a:rPr lang="fr-FR" sz="1200" dirty="0">
                <a:latin typeface="Univers 45 Light" pitchFamily="2" charset="0"/>
              </a:rPr>
              <a:t>Dans le cadre de notre audit des comptes annuels, nos travaux sur le contrôle interne visent à acquérir une connaissance suffisante de votre société, afin d’identifier et évaluer le risque d’anomalies significatives dans les comptes et afin de concevoir et mettre en œuvre des procédures d’audit permettant de fonder notre opinion sur les comptes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C'est la raison pour laquelle nos commentaires et recommandations relatifs aux systèmes ne porteront que sur les points que nous avons relevés au cours de nos travaux et non pas sur toutes les améliorations possibles qui pourraient être suggérées à la suite de travaux spécifiques plus approfondis. Notre mission n’ayant pas pour objectif de réaliser un audit du contrôle interne, nous n’émettons pas d’opinion sur le contrôle interne de votre société.</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Nous tenons à souligner que du fait du recours à la technique des sondages ainsi que des autres limites inhérentes à l’audit et au fonctionnement de tout système comptable et de contrôle interne, nos contrôles ne sauraient couvrir l’exhaustivité des opérations de l’entreprise. Par conséquent, le risque de non-détection d’une anomalie significative ne peut être totalement éliminé.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Pour les mêmes raisons, nous ne pouvons pas vous donner l’assurance que toutes les déficiences majeures dans le système comptable et de contrôle interne aient été identifiées. </a:t>
            </a:r>
          </a:p>
          <a:p>
            <a:endParaRPr lang="fr-FR" sz="1200" dirty="0">
              <a:latin typeface="Univers 45 Light" pitchFamily="2" charset="0"/>
            </a:endParaRPr>
          </a:p>
          <a:p>
            <a:endParaRPr lang="fr-FR" sz="1200" dirty="0">
              <a:latin typeface="Univers 45 Light" pitchFamily="2" charset="0"/>
            </a:endParaRPr>
          </a:p>
        </p:txBody>
      </p:sp>
      <p:sp>
        <p:nvSpPr>
          <p:cNvPr id="3" name="ZoneTexte 2"/>
          <p:cNvSpPr txBox="1"/>
          <p:nvPr/>
        </p:nvSpPr>
        <p:spPr>
          <a:xfrm>
            <a:off x="881179" y="335139"/>
            <a:ext cx="2997224" cy="261610"/>
          </a:xfrm>
          <a:prstGeom prst="rect">
            <a:avLst/>
          </a:prstGeom>
          <a:noFill/>
        </p:spPr>
        <p:txBody>
          <a:bodyPr wrap="square" lIns="0" rIns="0" rtlCol="0">
            <a:spAutoFit/>
          </a:bodyPr>
          <a:lstStyle/>
          <a:p>
            <a:pPr defTabSz="472972"/>
            <a:r>
              <a:rPr lang="fr-FR" sz="1100" b="1" dirty="0" smtClean="0">
                <a:solidFill>
                  <a:srgbClr val="002060"/>
                </a:solidFill>
                <a:latin typeface="Univers LT Std 45 Light"/>
                <a:cs typeface="Univers LT Std 45 Light"/>
              </a:rPr>
              <a:t>[Objectifs, modalités et limites]</a:t>
            </a:r>
            <a:endParaRPr lang="fr-FR" sz="1100" b="1" dirty="0">
              <a:solidFill>
                <a:srgbClr val="002060"/>
              </a:solidFill>
              <a:latin typeface="Univers LT Std 45 Light"/>
              <a:cs typeface="Univers LT Std 45 Light"/>
            </a:endParaRPr>
          </a:p>
        </p:txBody>
      </p:sp>
    </p:spTree>
    <p:extLst>
      <p:ext uri="{BB962C8B-B14F-4D97-AF65-F5344CB8AC3E}">
        <p14:creationId xmlns:p14="http://schemas.microsoft.com/office/powerpoint/2010/main" val="4106009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Responsabilité de la </a:t>
            </a:r>
            <a:r>
              <a:rPr lang="fr-FR" dirty="0" smtClean="0"/>
              <a:t>Direction et du Comité d’audit</a:t>
            </a:r>
            <a:endParaRPr lang="fr-FR" dirty="0"/>
          </a:p>
        </p:txBody>
      </p:sp>
      <p:sp>
        <p:nvSpPr>
          <p:cNvPr id="4" name="Espace réservé du texte 3"/>
          <p:cNvSpPr>
            <a:spLocks noGrp="1"/>
          </p:cNvSpPr>
          <p:nvPr>
            <p:ph type="body" sz="quarter" idx="10"/>
          </p:nvPr>
        </p:nvSpPr>
        <p:spPr>
          <a:xfrm>
            <a:off x="799201" y="1609726"/>
            <a:ext cx="9048750" cy="4893899"/>
          </a:xfrm>
        </p:spPr>
        <p:txBody>
          <a:bodyPr>
            <a:normAutofit/>
          </a:bodyPr>
          <a:lstStyle/>
          <a:p>
            <a:pPr eaLnBrk="0" fontAlgn="base" hangingPunct="0">
              <a:spcBef>
                <a:spcPct val="0"/>
              </a:spcBef>
              <a:spcAft>
                <a:spcPct val="0"/>
              </a:spcAft>
              <a:buClr>
                <a:schemeClr val="tx1"/>
              </a:buClr>
            </a:pPr>
            <a:r>
              <a:rPr lang="fr-FR" sz="1200" dirty="0">
                <a:latin typeface="Univers 45 Light" pitchFamily="2" charset="0"/>
              </a:rPr>
              <a:t>La Direction est responsable de :</a:t>
            </a:r>
          </a:p>
          <a:p>
            <a:pPr marL="276225" lvl="1" indent="-274638" algn="just" eaLnBrk="0" fontAlgn="base" hangingPunct="0">
              <a:spcBef>
                <a:spcPts val="575"/>
              </a:spcBef>
              <a:buClr>
                <a:srgbClr val="00338D"/>
              </a:buClr>
              <a:buFont typeface="Arial" charset="0"/>
              <a:buChar char="●"/>
            </a:pPr>
            <a:r>
              <a:rPr lang="fr-FR" sz="1200" dirty="0">
                <a:latin typeface="Univers 45 Light" pitchFamily="2" charset="0"/>
              </a:rPr>
              <a:t>la bonne tenue des livres comptables et la préparation de comptes réguliers et sincères au regard du référentiel applicable à ces comptes, donnant une image fidèle du résultat des opérations de l’exercice écoulé ainsi que de la situation financière et du patrimoine de la société et du groupe à la fin de l’exercice ;</a:t>
            </a:r>
          </a:p>
          <a:p>
            <a:pPr marL="276225" lvl="1" indent="-274638" algn="just" eaLnBrk="0" fontAlgn="base" hangingPunct="0">
              <a:spcBef>
                <a:spcPts val="575"/>
              </a:spcBef>
              <a:buClr>
                <a:srgbClr val="00338D"/>
              </a:buClr>
              <a:buFont typeface="Arial" charset="0"/>
              <a:buChar char="●"/>
            </a:pPr>
            <a:r>
              <a:rPr lang="fr-FR" sz="1200" b="1" dirty="0">
                <a:latin typeface="Univers 45 Light" pitchFamily="2" charset="0"/>
              </a:rPr>
              <a:t>la conception, la mise en œuvre et la supervision d’un système de contrôle interne approprié pour permettre l’établissement de comptes ne comportant pas d’anomalies significatives, que celles-ci proviennent de fraudes ou d’erreurs ;</a:t>
            </a:r>
          </a:p>
          <a:p>
            <a:pPr marL="276225" lvl="1" indent="-274638" algn="just" eaLnBrk="0" fontAlgn="base" hangingPunct="0">
              <a:spcBef>
                <a:spcPts val="575"/>
              </a:spcBef>
              <a:buClr>
                <a:srgbClr val="00338D"/>
              </a:buClr>
              <a:buFont typeface="Arial" charset="0"/>
              <a:buChar char="●"/>
            </a:pPr>
            <a:r>
              <a:rPr lang="fr-FR" sz="1200" b="1" dirty="0" smtClean="0">
                <a:latin typeface="Univers 45 Light" pitchFamily="2" charset="0"/>
              </a:rPr>
              <a:t>la </a:t>
            </a:r>
            <a:r>
              <a:rPr lang="fr-FR" sz="1200" b="1" dirty="0">
                <a:latin typeface="Univers 45 Light" pitchFamily="2" charset="0"/>
              </a:rPr>
              <a:t>mise en place de mesures de sauvegarde des actifs, de prévention et de détection des irrégularités et fraudes ;</a:t>
            </a:r>
          </a:p>
          <a:p>
            <a:pPr marL="276225" lvl="1" indent="-274638" algn="just" eaLnBrk="0" fontAlgn="base" hangingPunct="0">
              <a:spcBef>
                <a:spcPts val="575"/>
              </a:spcBef>
              <a:buClr>
                <a:srgbClr val="00338D"/>
              </a:buClr>
              <a:buFont typeface="Arial" charset="0"/>
              <a:buChar char="●"/>
            </a:pPr>
            <a:r>
              <a:rPr lang="fr-FR" sz="1200" dirty="0">
                <a:latin typeface="Univers 45 Light" pitchFamily="2" charset="0"/>
              </a:rPr>
              <a:t>du processus d’élaboration de l’information financière </a:t>
            </a:r>
            <a:r>
              <a:rPr lang="fr-FR" sz="1200" dirty="0" smtClean="0">
                <a:latin typeface="Univers 45 Light" pitchFamily="2" charset="0"/>
              </a:rPr>
              <a:t>et de l’établissement des comptes annuels et des comptes consolidés.</a:t>
            </a:r>
          </a:p>
          <a:p>
            <a:pPr marL="276225" lvl="1" indent="-274638" algn="just" eaLnBrk="0" fontAlgn="base" hangingPunct="0">
              <a:spcBef>
                <a:spcPts val="575"/>
              </a:spcBef>
              <a:buClr>
                <a:srgbClr val="00338D"/>
              </a:buClr>
              <a:buFont typeface="Arial" charset="0"/>
              <a:buChar char="●"/>
            </a:pPr>
            <a:endParaRPr lang="fr-FR" sz="1200" dirty="0">
              <a:latin typeface="Univers 45 Light" pitchFamily="2" charset="0"/>
            </a:endParaRPr>
          </a:p>
          <a:p>
            <a:pPr eaLnBrk="0" fontAlgn="base" hangingPunct="0">
              <a:spcBef>
                <a:spcPts val="50"/>
              </a:spcBef>
              <a:spcAft>
                <a:spcPct val="0"/>
              </a:spcAft>
              <a:buClr>
                <a:schemeClr val="tx1"/>
              </a:buClr>
            </a:pPr>
            <a:r>
              <a:rPr lang="fr-FR" sz="1200" dirty="0"/>
              <a:t>Le Comité d’Audit est chargé d’assurer le suivi :</a:t>
            </a:r>
          </a:p>
          <a:p>
            <a:pPr marL="276225" lvl="1" indent="-274638" algn="just" eaLnBrk="0" fontAlgn="base" hangingPunct="0">
              <a:spcBef>
                <a:spcPts val="575"/>
              </a:spcBef>
              <a:buClr>
                <a:schemeClr val="tx1"/>
              </a:buClr>
              <a:buFont typeface="Arial" charset="0"/>
              <a:buChar char="●"/>
            </a:pPr>
            <a:r>
              <a:rPr lang="fr-FR" sz="1200" dirty="0"/>
              <a:t>du processus d’élaboration de l’information financière ;</a:t>
            </a:r>
          </a:p>
          <a:p>
            <a:pPr marL="276225" lvl="1" indent="-274638" algn="just" eaLnBrk="0" fontAlgn="base" hangingPunct="0">
              <a:spcBef>
                <a:spcPts val="575"/>
              </a:spcBef>
              <a:buClr>
                <a:schemeClr val="tx1"/>
              </a:buClr>
              <a:buFont typeface="Arial" charset="0"/>
              <a:buChar char="●"/>
            </a:pPr>
            <a:r>
              <a:rPr lang="fr-FR" sz="1200" b="1" dirty="0"/>
              <a:t>de l’efficacité des systèmes de contrôle interne et de gestion des </a:t>
            </a:r>
            <a:r>
              <a:rPr lang="fr-FR" sz="1200" b="1" dirty="0" smtClean="0"/>
              <a:t>risques ;</a:t>
            </a:r>
            <a:endParaRPr lang="fr-FR" sz="1200" b="1" dirty="0"/>
          </a:p>
          <a:p>
            <a:pPr marL="276225" lvl="1" indent="-274638" algn="just" eaLnBrk="0" fontAlgn="base" hangingPunct="0">
              <a:spcBef>
                <a:spcPts val="575"/>
              </a:spcBef>
              <a:buClr>
                <a:schemeClr val="tx1"/>
              </a:buClr>
              <a:buFont typeface="Arial" charset="0"/>
              <a:buChar char="●"/>
            </a:pPr>
            <a:r>
              <a:rPr lang="fr-FR" sz="1200" dirty="0"/>
              <a:t>du contrôle légal des comptes annuels et des comptes consolidés par les commissaires aux </a:t>
            </a:r>
            <a:r>
              <a:rPr lang="fr-FR" sz="1200" dirty="0" smtClean="0"/>
              <a:t>comptes.</a:t>
            </a:r>
            <a:endParaRPr lang="fr-FR" sz="1200" dirty="0"/>
          </a:p>
          <a:p>
            <a:pPr marL="276225" lvl="1" indent="-274638" algn="just" eaLnBrk="0" fontAlgn="base" hangingPunct="0">
              <a:spcBef>
                <a:spcPts val="575"/>
              </a:spcBef>
              <a:buClr>
                <a:srgbClr val="00338D"/>
              </a:buClr>
              <a:buFont typeface="Arial" charset="0"/>
              <a:buChar char="●"/>
            </a:pPr>
            <a:endParaRPr lang="fr-FR" sz="1200" dirty="0">
              <a:latin typeface="Univers 45 Light" pitchFamily="2" charset="0"/>
            </a:endParaRPr>
          </a:p>
        </p:txBody>
      </p:sp>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Tree>
    <p:extLst>
      <p:ext uri="{BB962C8B-B14F-4D97-AF65-F5344CB8AC3E}">
        <p14:creationId xmlns:p14="http://schemas.microsoft.com/office/powerpoint/2010/main" val="2722836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Connecteur droit 132"/>
          <p:cNvCxnSpPr>
            <a:cxnSpLocks noChangeShapeType="1"/>
          </p:cNvCxnSpPr>
          <p:nvPr/>
        </p:nvCxnSpPr>
        <p:spPr bwMode="auto">
          <a:xfrm>
            <a:off x="8955754" y="1928651"/>
            <a:ext cx="0" cy="756000"/>
          </a:xfrm>
          <a:prstGeom prst="line">
            <a:avLst/>
          </a:prstGeom>
          <a:noFill/>
          <a:ln w="3175">
            <a:solidFill>
              <a:schemeClr val="accent5"/>
            </a:solidFill>
            <a:prstDash val="dash"/>
            <a:bevel/>
            <a:headEnd type="none" w="sm" len="sm"/>
            <a:tailEnd type="none" w="sm" len="sm"/>
          </a:ln>
        </p:spPr>
      </p:cxnSp>
      <p:cxnSp>
        <p:nvCxnSpPr>
          <p:cNvPr id="63" name="Connecteur droit 132"/>
          <p:cNvCxnSpPr>
            <a:cxnSpLocks noChangeShapeType="1"/>
          </p:cNvCxnSpPr>
          <p:nvPr/>
        </p:nvCxnSpPr>
        <p:spPr bwMode="auto">
          <a:xfrm>
            <a:off x="10088594" y="1959102"/>
            <a:ext cx="0" cy="756000"/>
          </a:xfrm>
          <a:prstGeom prst="line">
            <a:avLst/>
          </a:prstGeom>
          <a:noFill/>
          <a:ln w="3175">
            <a:solidFill>
              <a:schemeClr val="accent5"/>
            </a:solidFill>
            <a:prstDash val="dash"/>
            <a:bevel/>
            <a:headEnd type="none" w="sm" len="sm"/>
            <a:tailEnd type="none" w="sm" len="sm"/>
          </a:ln>
        </p:spPr>
      </p:cxnSp>
      <p:cxnSp>
        <p:nvCxnSpPr>
          <p:cNvPr id="62" name="Connecteur droit 132"/>
          <p:cNvCxnSpPr>
            <a:cxnSpLocks noChangeShapeType="1"/>
          </p:cNvCxnSpPr>
          <p:nvPr/>
        </p:nvCxnSpPr>
        <p:spPr bwMode="auto">
          <a:xfrm>
            <a:off x="8406100" y="1460651"/>
            <a:ext cx="0" cy="1224000"/>
          </a:xfrm>
          <a:prstGeom prst="line">
            <a:avLst/>
          </a:prstGeom>
          <a:noFill/>
          <a:ln w="3175">
            <a:solidFill>
              <a:schemeClr val="accent5"/>
            </a:solidFill>
            <a:prstDash val="dash"/>
            <a:bevel/>
            <a:headEnd type="none" w="sm" len="sm"/>
            <a:tailEnd type="none" w="sm" len="sm"/>
          </a:ln>
        </p:spPr>
      </p:cxnSp>
      <p:cxnSp>
        <p:nvCxnSpPr>
          <p:cNvPr id="76" name="Connecteur droit 132"/>
          <p:cNvCxnSpPr>
            <a:cxnSpLocks noChangeShapeType="1"/>
          </p:cNvCxnSpPr>
          <p:nvPr/>
        </p:nvCxnSpPr>
        <p:spPr bwMode="auto">
          <a:xfrm>
            <a:off x="6046440" y="1982059"/>
            <a:ext cx="0" cy="720000"/>
          </a:xfrm>
          <a:prstGeom prst="line">
            <a:avLst/>
          </a:prstGeom>
          <a:noFill/>
          <a:ln w="3175">
            <a:solidFill>
              <a:schemeClr val="accent5"/>
            </a:solidFill>
            <a:prstDash val="dash"/>
            <a:bevel/>
            <a:headEnd type="none" w="sm" len="sm"/>
            <a:tailEnd type="none" w="sm" len="sm"/>
          </a:ln>
        </p:spPr>
      </p:cxnSp>
      <p:grpSp>
        <p:nvGrpSpPr>
          <p:cNvPr id="6" name="Groupe 4533"/>
          <p:cNvGrpSpPr>
            <a:grpSpLocks/>
          </p:cNvGrpSpPr>
          <p:nvPr/>
        </p:nvGrpSpPr>
        <p:grpSpPr bwMode="auto">
          <a:xfrm>
            <a:off x="445158" y="2710022"/>
            <a:ext cx="9985097" cy="568875"/>
            <a:chOff x="3663784" y="3169905"/>
            <a:chExt cx="5791147" cy="288032"/>
          </a:xfrm>
        </p:grpSpPr>
        <p:sp>
          <p:nvSpPr>
            <p:cNvPr id="7" name="Chevron 6"/>
            <p:cNvSpPr/>
            <p:nvPr/>
          </p:nvSpPr>
          <p:spPr>
            <a:xfrm>
              <a:off x="3663784"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smtClean="0">
                  <a:solidFill>
                    <a:schemeClr val="bg1"/>
                  </a:solidFill>
                  <a:latin typeface="Univers 47 CondensedLight" panose="00000400000000000000" pitchFamily="2" charset="0"/>
                </a:rPr>
                <a:t>Sept</a:t>
              </a:r>
              <a:endParaRPr lang="fr-FR" sz="800" b="1" dirty="0">
                <a:solidFill>
                  <a:schemeClr val="bg1"/>
                </a:solidFill>
                <a:latin typeface="Univers 47 CondensedLight" panose="00000400000000000000" pitchFamily="2" charset="0"/>
              </a:endParaRPr>
            </a:p>
          </p:txBody>
        </p:sp>
        <p:sp>
          <p:nvSpPr>
            <p:cNvPr id="8" name="Chevron 7"/>
            <p:cNvSpPr/>
            <p:nvPr/>
          </p:nvSpPr>
          <p:spPr>
            <a:xfrm>
              <a:off x="4235279"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Oct</a:t>
              </a:r>
              <a:endParaRPr lang="fr-FR" sz="800" b="1" dirty="0">
                <a:solidFill>
                  <a:schemeClr val="bg1"/>
                </a:solidFill>
                <a:latin typeface="Univers 47 CondensedLight" panose="00000400000000000000" pitchFamily="2" charset="0"/>
              </a:endParaRPr>
            </a:p>
          </p:txBody>
        </p:sp>
        <p:sp>
          <p:nvSpPr>
            <p:cNvPr id="9" name="Chevron 8"/>
            <p:cNvSpPr/>
            <p:nvPr/>
          </p:nvSpPr>
          <p:spPr>
            <a:xfrm>
              <a:off x="4806774"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Nov</a:t>
              </a:r>
              <a:endParaRPr lang="fr-FR" sz="800" b="1" dirty="0">
                <a:solidFill>
                  <a:schemeClr val="bg1"/>
                </a:solidFill>
                <a:latin typeface="Univers 47 CondensedLight" panose="00000400000000000000" pitchFamily="2" charset="0"/>
              </a:endParaRPr>
            </a:p>
          </p:txBody>
        </p:sp>
        <p:sp>
          <p:nvSpPr>
            <p:cNvPr id="10" name="Chevron 9"/>
            <p:cNvSpPr/>
            <p:nvPr/>
          </p:nvSpPr>
          <p:spPr>
            <a:xfrm>
              <a:off x="5378268"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Déc</a:t>
              </a:r>
            </a:p>
          </p:txBody>
        </p:sp>
        <p:sp>
          <p:nvSpPr>
            <p:cNvPr id="11" name="Chevron 10"/>
            <p:cNvSpPr/>
            <p:nvPr/>
          </p:nvSpPr>
          <p:spPr>
            <a:xfrm>
              <a:off x="5949763"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Janv</a:t>
              </a:r>
              <a:endParaRPr lang="fr-FR" sz="800" b="1" dirty="0">
                <a:solidFill>
                  <a:schemeClr val="bg1"/>
                </a:solidFill>
                <a:latin typeface="Univers 47 CondensedLight" panose="00000400000000000000" pitchFamily="2" charset="0"/>
              </a:endParaRPr>
            </a:p>
          </p:txBody>
        </p:sp>
        <p:sp>
          <p:nvSpPr>
            <p:cNvPr id="12" name="Chevron 11"/>
            <p:cNvSpPr/>
            <p:nvPr/>
          </p:nvSpPr>
          <p:spPr>
            <a:xfrm>
              <a:off x="6521258"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Fév</a:t>
              </a:r>
              <a:endParaRPr lang="fr-FR" sz="800" b="1" dirty="0">
                <a:solidFill>
                  <a:schemeClr val="bg1"/>
                </a:solidFill>
                <a:latin typeface="Univers 47 CondensedLight" panose="00000400000000000000" pitchFamily="2" charset="0"/>
              </a:endParaRPr>
            </a:p>
          </p:txBody>
        </p:sp>
        <p:sp>
          <p:nvSpPr>
            <p:cNvPr id="13" name="Chevron 12"/>
            <p:cNvSpPr/>
            <p:nvPr/>
          </p:nvSpPr>
          <p:spPr>
            <a:xfrm>
              <a:off x="7092753"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Mars</a:t>
              </a:r>
            </a:p>
          </p:txBody>
        </p:sp>
        <p:sp>
          <p:nvSpPr>
            <p:cNvPr id="14" name="Chevron 13"/>
            <p:cNvSpPr/>
            <p:nvPr/>
          </p:nvSpPr>
          <p:spPr>
            <a:xfrm>
              <a:off x="7664248"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Avril</a:t>
              </a:r>
            </a:p>
          </p:txBody>
        </p:sp>
        <p:sp>
          <p:nvSpPr>
            <p:cNvPr id="15" name="Chevron 14"/>
            <p:cNvSpPr/>
            <p:nvPr/>
          </p:nvSpPr>
          <p:spPr>
            <a:xfrm>
              <a:off x="8235742"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Mai</a:t>
              </a:r>
            </a:p>
          </p:txBody>
        </p:sp>
        <p:sp>
          <p:nvSpPr>
            <p:cNvPr id="16" name="Chevron 15"/>
            <p:cNvSpPr/>
            <p:nvPr/>
          </p:nvSpPr>
          <p:spPr>
            <a:xfrm>
              <a:off x="8807237"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Juin</a:t>
              </a:r>
            </a:p>
          </p:txBody>
        </p:sp>
      </p:grpSp>
      <p:sp>
        <p:nvSpPr>
          <p:cNvPr id="17" name="object 4348"/>
          <p:cNvSpPr txBox="1"/>
          <p:nvPr/>
        </p:nvSpPr>
        <p:spPr>
          <a:xfrm>
            <a:off x="467831" y="2532782"/>
            <a:ext cx="317744" cy="161583"/>
          </a:xfrm>
          <a:prstGeom prst="rect">
            <a:avLst/>
          </a:prstGeom>
        </p:spPr>
        <p:txBody>
          <a:bodyPr wrap="square" lIns="0" tIns="0" rIns="0" bIns="0">
            <a:spAutoFit/>
          </a:bodyPr>
          <a:lstStyle/>
          <a:p>
            <a:pPr marL="12700" defTabSz="1042873" eaLnBrk="1" fontAlgn="auto" hangingPunct="1">
              <a:spcBef>
                <a:spcPts val="0"/>
              </a:spcBef>
              <a:spcAft>
                <a:spcPts val="0"/>
              </a:spcAft>
              <a:defRPr/>
            </a:pPr>
            <a:r>
              <a:rPr lang="fr-FR" sz="1050" b="1" spc="10" dirty="0" smtClean="0">
                <a:solidFill>
                  <a:schemeClr val="tx1">
                    <a:lumMod val="50000"/>
                    <a:lumOff val="50000"/>
                  </a:schemeClr>
                </a:solidFill>
                <a:latin typeface="Univers 47 CondensedLight" panose="00000400000000000000" pitchFamily="2" charset="0"/>
                <a:cs typeface="Arial"/>
              </a:rPr>
              <a:t>2019</a:t>
            </a:r>
            <a:endParaRPr sz="1050" dirty="0">
              <a:solidFill>
                <a:schemeClr val="tx1">
                  <a:lumMod val="50000"/>
                  <a:lumOff val="50000"/>
                </a:schemeClr>
              </a:solidFill>
              <a:latin typeface="Univers 47 CondensedLight" panose="00000400000000000000" pitchFamily="2" charset="0"/>
              <a:cs typeface="Arial"/>
            </a:endParaRPr>
          </a:p>
        </p:txBody>
      </p:sp>
      <p:sp>
        <p:nvSpPr>
          <p:cNvPr id="18" name="object 4349"/>
          <p:cNvSpPr txBox="1"/>
          <p:nvPr/>
        </p:nvSpPr>
        <p:spPr>
          <a:xfrm>
            <a:off x="4364014" y="2532782"/>
            <a:ext cx="397130" cy="169277"/>
          </a:xfrm>
          <a:prstGeom prst="rect">
            <a:avLst/>
          </a:prstGeom>
        </p:spPr>
        <p:txBody>
          <a:bodyPr wrap="square" lIns="0" tIns="0" rIns="0" bIns="0">
            <a:spAutoFit/>
          </a:bodyPr>
          <a:lstStyle/>
          <a:p>
            <a:pPr marL="12700" defTabSz="1042873" eaLnBrk="1" fontAlgn="auto" hangingPunct="1">
              <a:spcBef>
                <a:spcPts val="0"/>
              </a:spcBef>
              <a:spcAft>
                <a:spcPts val="0"/>
              </a:spcAft>
              <a:defRPr/>
            </a:pPr>
            <a:r>
              <a:rPr lang="fr-FR" sz="1100" b="1" spc="10" dirty="0" smtClean="0">
                <a:latin typeface="Univers 47 CondensedLight" panose="00000400000000000000" pitchFamily="2" charset="0"/>
                <a:cs typeface="Arial"/>
              </a:rPr>
              <a:t>2020</a:t>
            </a:r>
            <a:endParaRPr sz="1100" dirty="0">
              <a:latin typeface="Univers 47 CondensedLight" panose="00000400000000000000" pitchFamily="2" charset="0"/>
              <a:cs typeface="Arial"/>
            </a:endParaRPr>
          </a:p>
        </p:txBody>
      </p:sp>
      <p:sp>
        <p:nvSpPr>
          <p:cNvPr id="19" name="Rectangle à coins arrondis 18"/>
          <p:cNvSpPr/>
          <p:nvPr/>
        </p:nvSpPr>
        <p:spPr>
          <a:xfrm>
            <a:off x="9444186" y="5840092"/>
            <a:ext cx="986069" cy="903224"/>
          </a:xfrm>
          <a:prstGeom prst="roundRect">
            <a:avLst/>
          </a:prstGeom>
          <a:solidFill>
            <a:srgbClr val="0091DA"/>
          </a:solidFill>
          <a:ln w="3175">
            <a:solidFill>
              <a:srgbClr val="DCDDDD"/>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1000" dirty="0" smtClean="0">
                <a:solidFill>
                  <a:schemeClr val="bg1"/>
                </a:solidFill>
                <a:latin typeface="Univers 47 CondensedLight" panose="00000400000000000000" pitchFamily="2" charset="0"/>
              </a:rPr>
              <a:t>RCA de </a:t>
            </a:r>
            <a:r>
              <a:rPr lang="fr-FR" sz="1000" dirty="0" err="1" smtClean="0">
                <a:solidFill>
                  <a:schemeClr val="bg1"/>
                </a:solidFill>
                <a:latin typeface="Univers 47 CondensedLight" panose="00000400000000000000" pitchFamily="2" charset="0"/>
              </a:rPr>
              <a:t>Believe</a:t>
            </a:r>
            <a:r>
              <a:rPr lang="fr-FR" sz="1000" dirty="0" smtClean="0">
                <a:solidFill>
                  <a:schemeClr val="bg1"/>
                </a:solidFill>
                <a:latin typeface="Univers 47 CondensedLight" panose="00000400000000000000" pitchFamily="2" charset="0"/>
              </a:rPr>
              <a:t> Digital S.A.S.</a:t>
            </a:r>
          </a:p>
          <a:p>
            <a:pPr algn="ctr" defTabSz="1042873" eaLnBrk="1" fontAlgn="auto" hangingPunct="1">
              <a:spcBef>
                <a:spcPts val="0"/>
              </a:spcBef>
              <a:spcAft>
                <a:spcPts val="0"/>
              </a:spcAft>
              <a:defRPr/>
            </a:pPr>
            <a:r>
              <a:rPr lang="fr-FR" sz="1000" dirty="0" smtClean="0">
                <a:solidFill>
                  <a:schemeClr val="bg1"/>
                </a:solidFill>
                <a:latin typeface="Univers 47 CondensedLight" panose="00000400000000000000" pitchFamily="2" charset="0"/>
              </a:rPr>
              <a:t>RCC du groupe </a:t>
            </a:r>
            <a:r>
              <a:rPr lang="fr-FR" sz="1000" dirty="0" err="1" smtClean="0">
                <a:solidFill>
                  <a:schemeClr val="bg1"/>
                </a:solidFill>
                <a:latin typeface="Univers 47 CondensedLight" panose="00000400000000000000" pitchFamily="2" charset="0"/>
              </a:rPr>
              <a:t>Believe</a:t>
            </a:r>
            <a:r>
              <a:rPr lang="fr-FR" sz="1000" dirty="0" smtClean="0">
                <a:solidFill>
                  <a:schemeClr val="bg1"/>
                </a:solidFill>
                <a:latin typeface="Univers 47 CondensedLight" panose="00000400000000000000" pitchFamily="2" charset="0"/>
              </a:rPr>
              <a:t> Digital</a:t>
            </a:r>
            <a:endParaRPr lang="fr-FR" sz="1000" dirty="0">
              <a:solidFill>
                <a:schemeClr val="bg1"/>
              </a:solidFill>
              <a:latin typeface="Univers 47 CondensedLight" panose="00000400000000000000" pitchFamily="2" charset="0"/>
            </a:endParaRPr>
          </a:p>
        </p:txBody>
      </p:sp>
      <p:sp>
        <p:nvSpPr>
          <p:cNvPr id="20" name="Rectangle à coins arrondis 19"/>
          <p:cNvSpPr/>
          <p:nvPr/>
        </p:nvSpPr>
        <p:spPr bwMode="auto">
          <a:xfrm>
            <a:off x="5503397" y="3514692"/>
            <a:ext cx="853990" cy="762632"/>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sociaux de </a:t>
            </a:r>
            <a:r>
              <a:rPr lang="fr-FR" sz="900" dirty="0" err="1" smtClean="0">
                <a:latin typeface="Univers 47 CondensedLight" panose="00000400000000000000" pitchFamily="2" charset="0"/>
              </a:rPr>
              <a:t>Tunecore</a:t>
            </a:r>
            <a:endParaRPr lang="fr-FR" sz="900" dirty="0">
              <a:latin typeface="Univers 47 CondensedLight" panose="00000400000000000000" pitchFamily="2" charset="0"/>
            </a:endParaRPr>
          </a:p>
        </p:txBody>
      </p:sp>
      <p:sp>
        <p:nvSpPr>
          <p:cNvPr id="21" name="Rectangle à coins arrondis 20"/>
          <p:cNvSpPr/>
          <p:nvPr/>
        </p:nvSpPr>
        <p:spPr bwMode="auto">
          <a:xfrm>
            <a:off x="6488769" y="3514692"/>
            <a:ext cx="853990" cy="762633"/>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sociaux de Believe S.A.S</a:t>
            </a:r>
            <a:endParaRPr lang="fr-FR" sz="900" dirty="0">
              <a:latin typeface="Univers 47 CondensedLight" panose="00000400000000000000" pitchFamily="2" charset="0"/>
            </a:endParaRPr>
          </a:p>
        </p:txBody>
      </p:sp>
      <p:sp>
        <p:nvSpPr>
          <p:cNvPr id="22" name="Rectangle à coins arrondis 21"/>
          <p:cNvSpPr/>
          <p:nvPr/>
        </p:nvSpPr>
        <p:spPr bwMode="auto">
          <a:xfrm>
            <a:off x="7451718" y="3514691"/>
            <a:ext cx="853990" cy="762634"/>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consolidés du groupe Believe</a:t>
            </a:r>
            <a:endParaRPr lang="fr-FR" sz="900" dirty="0">
              <a:latin typeface="Univers 47 CondensedLight" panose="00000400000000000000" pitchFamily="2" charset="0"/>
            </a:endParaRPr>
          </a:p>
        </p:txBody>
      </p:sp>
      <p:sp>
        <p:nvSpPr>
          <p:cNvPr id="23" name="ZoneTexte 252"/>
          <p:cNvSpPr txBox="1"/>
          <p:nvPr/>
        </p:nvSpPr>
        <p:spPr>
          <a:xfrm rot="16200000">
            <a:off x="-248413" y="2921339"/>
            <a:ext cx="879259" cy="139590"/>
          </a:xfrm>
          <a:prstGeom prst="rect">
            <a:avLst/>
          </a:prstGeom>
          <a:noFill/>
        </p:spPr>
        <p:txBody>
          <a:bodyPr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Calendrier</a:t>
            </a:r>
            <a:endParaRPr lang="fr-FR" sz="907" b="1" dirty="0">
              <a:solidFill>
                <a:srgbClr val="00338D"/>
              </a:solidFill>
              <a:latin typeface="Univers 45 Light" pitchFamily="2" charset="0"/>
              <a:cs typeface="Arial" panose="020B0604020202020204" pitchFamily="34" charset="0"/>
            </a:endParaRPr>
          </a:p>
        </p:txBody>
      </p:sp>
      <p:sp>
        <p:nvSpPr>
          <p:cNvPr id="24" name="ZoneTexte 252"/>
          <p:cNvSpPr txBox="1"/>
          <p:nvPr/>
        </p:nvSpPr>
        <p:spPr>
          <a:xfrm rot="16200000">
            <a:off x="-248414" y="3826213"/>
            <a:ext cx="879259" cy="139590"/>
          </a:xfrm>
          <a:prstGeom prst="rect">
            <a:avLst/>
          </a:prstGeom>
          <a:noFill/>
        </p:spPr>
        <p:txBody>
          <a:bodyPr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Phase</a:t>
            </a:r>
            <a:endParaRPr lang="fr-FR" sz="907" b="1" dirty="0">
              <a:solidFill>
                <a:srgbClr val="00338D"/>
              </a:solidFill>
              <a:latin typeface="Univers 45 Light" pitchFamily="2" charset="0"/>
              <a:cs typeface="Arial" panose="020B0604020202020204" pitchFamily="34" charset="0"/>
            </a:endParaRPr>
          </a:p>
        </p:txBody>
      </p:sp>
      <p:sp>
        <p:nvSpPr>
          <p:cNvPr id="25" name="ZoneTexte 252"/>
          <p:cNvSpPr txBox="1"/>
          <p:nvPr/>
        </p:nvSpPr>
        <p:spPr>
          <a:xfrm rot="16200000">
            <a:off x="-595886" y="5001721"/>
            <a:ext cx="1574201" cy="139590"/>
          </a:xfrm>
          <a:prstGeom prst="rect">
            <a:avLst/>
          </a:prstGeom>
          <a:noFill/>
        </p:spPr>
        <p:txBody>
          <a:bodyPr wrap="square"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Date d’intervention</a:t>
            </a:r>
            <a:endParaRPr lang="fr-FR" sz="907" b="1" dirty="0">
              <a:solidFill>
                <a:srgbClr val="00338D"/>
              </a:solidFill>
              <a:latin typeface="Univers 45 Light" pitchFamily="2" charset="0"/>
              <a:cs typeface="Arial" panose="020B0604020202020204" pitchFamily="34" charset="0"/>
            </a:endParaRPr>
          </a:p>
        </p:txBody>
      </p:sp>
      <p:sp>
        <p:nvSpPr>
          <p:cNvPr id="26" name="ZoneTexte 252"/>
          <p:cNvSpPr txBox="1"/>
          <p:nvPr/>
        </p:nvSpPr>
        <p:spPr>
          <a:xfrm rot="16200000">
            <a:off x="-595886" y="6298759"/>
            <a:ext cx="1574201" cy="139590"/>
          </a:xfrm>
          <a:prstGeom prst="rect">
            <a:avLst/>
          </a:prstGeom>
          <a:noFill/>
        </p:spPr>
        <p:txBody>
          <a:bodyPr wrap="square"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Restitution</a:t>
            </a:r>
            <a:endParaRPr lang="fr-FR" sz="907" b="1" dirty="0">
              <a:solidFill>
                <a:srgbClr val="00338D"/>
              </a:solidFill>
              <a:latin typeface="Univers 45 Light" pitchFamily="2" charset="0"/>
              <a:cs typeface="Arial" panose="020B0604020202020204" pitchFamily="34" charset="0"/>
            </a:endParaRPr>
          </a:p>
        </p:txBody>
      </p:sp>
      <p:sp>
        <p:nvSpPr>
          <p:cNvPr id="27" name="Rectangle à coins arrondis 26"/>
          <p:cNvSpPr/>
          <p:nvPr/>
        </p:nvSpPr>
        <p:spPr bwMode="auto">
          <a:xfrm>
            <a:off x="2953924" y="3514691"/>
            <a:ext cx="853988" cy="762631"/>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Intérim et </a:t>
            </a:r>
            <a:r>
              <a:rPr lang="fr-FR" sz="900" dirty="0" err="1" smtClean="0">
                <a:latin typeface="Univers 47 CondensedLight" panose="00000400000000000000" pitchFamily="2" charset="0"/>
              </a:rPr>
              <a:t>hardclose</a:t>
            </a:r>
            <a:r>
              <a:rPr lang="fr-FR" sz="900" dirty="0" smtClean="0">
                <a:latin typeface="Univers 47 CondensedLight" panose="00000400000000000000" pitchFamily="2" charset="0"/>
              </a:rPr>
              <a:t> de Believe S.A.S. et de </a:t>
            </a:r>
            <a:r>
              <a:rPr lang="fr-FR" sz="900" dirty="0" err="1" smtClean="0">
                <a:latin typeface="Univers 47 CondensedLight" panose="00000400000000000000" pitchFamily="2" charset="0"/>
              </a:rPr>
              <a:t>Tunecore</a:t>
            </a:r>
            <a:endParaRPr lang="fr-FR" sz="900" dirty="0">
              <a:latin typeface="Univers 47 CondensedLight" panose="00000400000000000000" pitchFamily="2" charset="0"/>
            </a:endParaRPr>
          </a:p>
        </p:txBody>
      </p:sp>
      <p:sp>
        <p:nvSpPr>
          <p:cNvPr id="28" name="Rectangle 27"/>
          <p:cNvSpPr/>
          <p:nvPr/>
        </p:nvSpPr>
        <p:spPr>
          <a:xfrm>
            <a:off x="2907961" y="4630566"/>
            <a:ext cx="898892" cy="931650"/>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a:t>
            </a:r>
            <a:r>
              <a:rPr lang="fr-FR" sz="900" b="1" dirty="0" smtClean="0">
                <a:solidFill>
                  <a:schemeClr val="tx1"/>
                </a:solidFill>
                <a:latin typeface="Univers 45 Light" pitchFamily="2" charset="0"/>
              </a:rPr>
              <a:t>25 </a:t>
            </a:r>
            <a:r>
              <a:rPr lang="fr-FR" sz="900" b="1" dirty="0">
                <a:solidFill>
                  <a:schemeClr val="tx1"/>
                </a:solidFill>
                <a:latin typeface="Univers 45 Light" pitchFamily="2" charset="0"/>
              </a:rPr>
              <a:t>novembre </a:t>
            </a:r>
            <a:r>
              <a:rPr lang="fr-FR" sz="900" b="1" dirty="0" smtClean="0">
                <a:solidFill>
                  <a:schemeClr val="tx1"/>
                </a:solidFill>
                <a:latin typeface="Univers 45 Light" pitchFamily="2" charset="0"/>
              </a:rPr>
              <a:t>et du 2 décembre</a:t>
            </a: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2</a:t>
            </a:r>
            <a:r>
              <a:rPr lang="fr-FR" sz="900" b="1" dirty="0" smtClean="0">
                <a:solidFill>
                  <a:schemeClr val="tx1"/>
                </a:solidFill>
                <a:latin typeface="Univers 45 Light" pitchFamily="2" charset="0"/>
              </a:rPr>
              <a:t> semaines)</a:t>
            </a:r>
            <a:endParaRPr lang="fr-FR" sz="900" b="1" dirty="0">
              <a:solidFill>
                <a:schemeClr val="tx1"/>
              </a:solidFill>
              <a:latin typeface="Univers 45 Light" pitchFamily="2" charset="0"/>
            </a:endParaRPr>
          </a:p>
        </p:txBody>
      </p:sp>
      <p:cxnSp>
        <p:nvCxnSpPr>
          <p:cNvPr id="29" name="Connecteur droit 109"/>
          <p:cNvCxnSpPr/>
          <p:nvPr/>
        </p:nvCxnSpPr>
        <p:spPr>
          <a:xfrm>
            <a:off x="2907854"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0" name="Connecteur droit 110"/>
          <p:cNvCxnSpPr/>
          <p:nvPr/>
        </p:nvCxnSpPr>
        <p:spPr>
          <a:xfrm flipH="1">
            <a:off x="3346499"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503397" y="4630565"/>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a:t>
            </a:r>
            <a:r>
              <a:rPr lang="fr-FR" sz="900" b="1" dirty="0" smtClean="0">
                <a:solidFill>
                  <a:schemeClr val="tx1"/>
                </a:solidFill>
                <a:latin typeface="Univers 45 Light" pitchFamily="2" charset="0"/>
              </a:rPr>
              <a:t>17 </a:t>
            </a:r>
            <a:r>
              <a:rPr lang="fr-FR" sz="900" b="1" dirty="0">
                <a:solidFill>
                  <a:schemeClr val="tx1"/>
                </a:solidFill>
                <a:latin typeface="Univers 45 Light" pitchFamily="2" charset="0"/>
              </a:rPr>
              <a:t>février </a:t>
            </a:r>
            <a:endParaRPr lang="fr-FR" sz="900" b="1" dirty="0" smtClean="0">
              <a:solidFill>
                <a:schemeClr val="tx1"/>
              </a:solidFill>
              <a:latin typeface="Univers 45 Light" pitchFamily="2" charset="0"/>
            </a:endParaRP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1 semaine</a:t>
            </a:r>
            <a:r>
              <a:rPr lang="fr-FR" sz="900" b="1" dirty="0" smtClean="0">
                <a:solidFill>
                  <a:schemeClr val="tx1"/>
                </a:solidFill>
                <a:latin typeface="Univers 45 Light" pitchFamily="2" charset="0"/>
              </a:rPr>
              <a:t>)</a:t>
            </a:r>
            <a:endParaRPr lang="fr-FR" sz="900" b="1" dirty="0">
              <a:solidFill>
                <a:schemeClr val="tx1"/>
              </a:solidFill>
              <a:latin typeface="Univers 45 Light" pitchFamily="2" charset="0"/>
            </a:endParaRPr>
          </a:p>
        </p:txBody>
      </p:sp>
      <p:cxnSp>
        <p:nvCxnSpPr>
          <p:cNvPr id="32" name="Connecteur droit 109"/>
          <p:cNvCxnSpPr/>
          <p:nvPr/>
        </p:nvCxnSpPr>
        <p:spPr>
          <a:xfrm>
            <a:off x="5503290"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3" name="Connecteur droit 110"/>
          <p:cNvCxnSpPr/>
          <p:nvPr/>
        </p:nvCxnSpPr>
        <p:spPr>
          <a:xfrm flipH="1">
            <a:off x="5941935"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488876" y="4630565"/>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9</a:t>
            </a:r>
            <a:r>
              <a:rPr lang="fr-FR" sz="900" b="1" dirty="0" smtClean="0">
                <a:solidFill>
                  <a:schemeClr val="tx1"/>
                </a:solidFill>
                <a:latin typeface="Univers 45 Light" pitchFamily="2" charset="0"/>
              </a:rPr>
              <a:t> </a:t>
            </a:r>
            <a:r>
              <a:rPr lang="fr-FR" sz="900" b="1" dirty="0">
                <a:solidFill>
                  <a:schemeClr val="tx1"/>
                </a:solidFill>
                <a:latin typeface="Univers 45 Light" pitchFamily="2" charset="0"/>
              </a:rPr>
              <a:t>mars et </a:t>
            </a:r>
            <a:r>
              <a:rPr lang="fr-FR" sz="900" b="1" dirty="0" smtClean="0">
                <a:solidFill>
                  <a:schemeClr val="tx1"/>
                </a:solidFill>
                <a:latin typeface="Univers 45 Light" pitchFamily="2" charset="0"/>
              </a:rPr>
              <a:t>16 mars</a:t>
            </a: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2 semaines</a:t>
            </a:r>
            <a:r>
              <a:rPr lang="fr-FR" sz="900" b="1" dirty="0" smtClean="0">
                <a:solidFill>
                  <a:schemeClr val="tx1"/>
                </a:solidFill>
                <a:latin typeface="Univers 45 Light" pitchFamily="2" charset="0"/>
              </a:rPr>
              <a:t>)</a:t>
            </a:r>
            <a:endParaRPr lang="fr-FR" sz="900" b="1" dirty="0">
              <a:solidFill>
                <a:schemeClr val="tx1"/>
              </a:solidFill>
              <a:latin typeface="Univers 45 Light" pitchFamily="2" charset="0"/>
            </a:endParaRPr>
          </a:p>
        </p:txBody>
      </p:sp>
      <p:cxnSp>
        <p:nvCxnSpPr>
          <p:cNvPr id="35" name="Connecteur droit 109"/>
          <p:cNvCxnSpPr/>
          <p:nvPr/>
        </p:nvCxnSpPr>
        <p:spPr>
          <a:xfrm>
            <a:off x="6488769"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6" name="Connecteur droit 110"/>
          <p:cNvCxnSpPr/>
          <p:nvPr/>
        </p:nvCxnSpPr>
        <p:spPr>
          <a:xfrm flipH="1">
            <a:off x="6927414"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7474141" y="4630565"/>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a:t>
            </a:r>
            <a:r>
              <a:rPr lang="fr-FR" sz="900" b="1" dirty="0" smtClean="0">
                <a:solidFill>
                  <a:schemeClr val="tx1"/>
                </a:solidFill>
                <a:latin typeface="Univers 45 Light" pitchFamily="2" charset="0"/>
              </a:rPr>
              <a:t>à partir du 14 avril 2020</a:t>
            </a:r>
          </a:p>
          <a:p>
            <a:pPr algn="ctr" defTabSz="712890">
              <a:spcAft>
                <a:spcPts val="272"/>
              </a:spcAft>
              <a:buClr>
                <a:srgbClr val="FFFFFF"/>
              </a:buClr>
              <a:buSzPct val="85000"/>
              <a:defRPr/>
            </a:pPr>
            <a:endParaRPr lang="fr-FR" sz="900" b="1" dirty="0">
              <a:solidFill>
                <a:schemeClr val="tx1"/>
              </a:solidFill>
              <a:latin typeface="Univers 45 Light" pitchFamily="2" charset="0"/>
            </a:endParaRPr>
          </a:p>
        </p:txBody>
      </p:sp>
      <p:cxnSp>
        <p:nvCxnSpPr>
          <p:cNvPr id="38" name="Connecteur droit 109"/>
          <p:cNvCxnSpPr/>
          <p:nvPr/>
        </p:nvCxnSpPr>
        <p:spPr>
          <a:xfrm>
            <a:off x="7474034"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9" name="Connecteur droit 110"/>
          <p:cNvCxnSpPr/>
          <p:nvPr/>
        </p:nvCxnSpPr>
        <p:spPr>
          <a:xfrm flipH="1">
            <a:off x="7912679"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40" name="Rectangle à coins arrondis 39"/>
          <p:cNvSpPr/>
          <p:nvPr/>
        </p:nvSpPr>
        <p:spPr bwMode="auto">
          <a:xfrm>
            <a:off x="8435473" y="3518307"/>
            <a:ext cx="1008714" cy="762634"/>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CAC comptes sociaux et comptes consolidés</a:t>
            </a:r>
            <a:endParaRPr lang="fr-FR" sz="900" dirty="0">
              <a:latin typeface="Univers 47 CondensedLight" panose="00000400000000000000" pitchFamily="2" charset="0"/>
            </a:endParaRPr>
          </a:p>
        </p:txBody>
      </p:sp>
      <p:sp>
        <p:nvSpPr>
          <p:cNvPr id="41" name="Rectangle 40"/>
          <p:cNvSpPr/>
          <p:nvPr/>
        </p:nvSpPr>
        <p:spPr>
          <a:xfrm>
            <a:off x="8693341" y="4626246"/>
            <a:ext cx="750845"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smtClean="0">
                <a:solidFill>
                  <a:schemeClr val="tx1"/>
                </a:solidFill>
                <a:latin typeface="Univers 45 Light" pitchFamily="2" charset="0"/>
              </a:rPr>
              <a:t>Mai 2020</a:t>
            </a:r>
            <a:endParaRPr lang="fr-FR" sz="900" b="1" dirty="0">
              <a:solidFill>
                <a:schemeClr val="tx1"/>
              </a:solidFill>
              <a:latin typeface="Univers 45 Light" pitchFamily="2" charset="0"/>
            </a:endParaRPr>
          </a:p>
        </p:txBody>
      </p:sp>
      <p:cxnSp>
        <p:nvCxnSpPr>
          <p:cNvPr id="42" name="Connecteur droit 109"/>
          <p:cNvCxnSpPr/>
          <p:nvPr/>
        </p:nvCxnSpPr>
        <p:spPr>
          <a:xfrm>
            <a:off x="8693234" y="4388622"/>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43" name="Connecteur droit 110"/>
          <p:cNvCxnSpPr/>
          <p:nvPr/>
        </p:nvCxnSpPr>
        <p:spPr>
          <a:xfrm flipH="1">
            <a:off x="9131879" y="4390061"/>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6488876" y="5688656"/>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smtClean="0">
                <a:solidFill>
                  <a:schemeClr val="tx1"/>
                </a:solidFill>
                <a:latin typeface="Univers 45 Light" pitchFamily="2" charset="0"/>
              </a:rPr>
              <a:t>Remontée des </a:t>
            </a:r>
            <a:r>
              <a:rPr lang="fr-FR" sz="900" b="1" dirty="0" err="1" smtClean="0">
                <a:solidFill>
                  <a:schemeClr val="tx1"/>
                </a:solidFill>
                <a:latin typeface="Univers 45 Light" pitchFamily="2" charset="0"/>
              </a:rPr>
              <a:t>reporting</a:t>
            </a:r>
            <a:r>
              <a:rPr lang="fr-FR" sz="900" b="1" dirty="0" smtClean="0">
                <a:solidFill>
                  <a:schemeClr val="tx1"/>
                </a:solidFill>
                <a:latin typeface="Univers 45 Light" pitchFamily="2" charset="0"/>
              </a:rPr>
              <a:t> des sociétés </a:t>
            </a:r>
            <a:r>
              <a:rPr lang="fr-FR" sz="900" b="1" dirty="0" err="1" smtClean="0">
                <a:solidFill>
                  <a:schemeClr val="tx1"/>
                </a:solidFill>
                <a:latin typeface="Univers 45 Light" pitchFamily="2" charset="0"/>
              </a:rPr>
              <a:t>scopées</a:t>
            </a:r>
            <a:endParaRPr lang="fr-FR" sz="900" b="1" dirty="0" smtClean="0">
              <a:solidFill>
                <a:schemeClr val="tx1"/>
              </a:solidFill>
              <a:latin typeface="Univers 45 Light" pitchFamily="2" charset="0"/>
            </a:endParaRPr>
          </a:p>
          <a:p>
            <a:pPr algn="ctr" defTabSz="712890">
              <a:spcAft>
                <a:spcPts val="272"/>
              </a:spcAft>
              <a:buClr>
                <a:srgbClr val="FFFFFF"/>
              </a:buClr>
              <a:buSzPct val="85000"/>
              <a:defRPr/>
            </a:pPr>
            <a:r>
              <a:rPr lang="fr-FR" sz="900" b="1" dirty="0" smtClean="0">
                <a:solidFill>
                  <a:schemeClr val="tx1"/>
                </a:solidFill>
                <a:latin typeface="Univers 45 Light" pitchFamily="2" charset="0"/>
              </a:rPr>
              <a:t>(mi-mars)</a:t>
            </a:r>
            <a:endParaRPr lang="fr-FR" sz="900" b="1" dirty="0">
              <a:solidFill>
                <a:schemeClr val="tx1"/>
              </a:solidFill>
              <a:latin typeface="Univers 45 Light" pitchFamily="2" charset="0"/>
            </a:endParaRPr>
          </a:p>
        </p:txBody>
      </p:sp>
      <p:sp>
        <p:nvSpPr>
          <p:cNvPr id="45" name="ZoneTexte 44"/>
          <p:cNvSpPr txBox="1"/>
          <p:nvPr/>
        </p:nvSpPr>
        <p:spPr>
          <a:xfrm>
            <a:off x="876730" y="1097338"/>
            <a:ext cx="4360158" cy="338554"/>
          </a:xfrm>
          <a:prstGeom prst="rect">
            <a:avLst/>
          </a:prstGeom>
          <a:noFill/>
        </p:spPr>
        <p:txBody>
          <a:bodyPr wrap="square" lIns="0" rIns="0" rtlCol="0">
            <a:spAutoFit/>
          </a:bodyPr>
          <a:lstStyle/>
          <a:p>
            <a:pPr algn="just"/>
            <a:r>
              <a:rPr lang="en-US" sz="1600" b="1" dirty="0" smtClean="0">
                <a:solidFill>
                  <a:srgbClr val="003087"/>
                </a:solidFill>
                <a:latin typeface="Univers LT Std 45 Light"/>
                <a:cs typeface="Univers LT Std 45 Light"/>
              </a:rPr>
              <a:t>Planning </a:t>
            </a:r>
            <a:r>
              <a:rPr lang="en-US" sz="1600" b="1" dirty="0" err="1" smtClean="0">
                <a:solidFill>
                  <a:srgbClr val="003087"/>
                </a:solidFill>
                <a:latin typeface="Univers LT Std 45 Light"/>
                <a:cs typeface="Univers LT Std 45 Light"/>
              </a:rPr>
              <a:t>prévisionnel</a:t>
            </a:r>
            <a:endParaRPr lang="en-US" sz="1600" b="1" dirty="0" smtClean="0">
              <a:solidFill>
                <a:srgbClr val="003087"/>
              </a:solidFill>
              <a:latin typeface="Univers LT Std 45 Light"/>
              <a:cs typeface="Univers LT Std 45 Light"/>
            </a:endParaRPr>
          </a:p>
        </p:txBody>
      </p:sp>
      <p:sp>
        <p:nvSpPr>
          <p:cNvPr id="46" name="ZoneTexte 45"/>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48"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kern="0" dirty="0"/>
              <a:t>Organisation de nos interventions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51" name="Rectangle 61"/>
          <p:cNvSpPr>
            <a:spLocks noChangeArrowheads="1"/>
          </p:cNvSpPr>
          <p:nvPr/>
        </p:nvSpPr>
        <p:spPr bwMode="auto">
          <a:xfrm>
            <a:off x="9694420" y="1551150"/>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30 juin – Assemblée générale d’approbation des comptes annuels et consolidés</a:t>
            </a:r>
            <a:endParaRPr lang="fr-FR" sz="700" b="1" dirty="0">
              <a:solidFill>
                <a:schemeClr val="accent2"/>
              </a:solidFill>
              <a:latin typeface="+mj-lt"/>
              <a:cs typeface="Calibri" panose="020F0502020204030204" pitchFamily="34" charset="0"/>
            </a:endParaRPr>
          </a:p>
        </p:txBody>
      </p:sp>
      <p:sp>
        <p:nvSpPr>
          <p:cNvPr id="52" name="Oval 90"/>
          <p:cNvSpPr>
            <a:spLocks noChangeArrowheads="1"/>
          </p:cNvSpPr>
          <p:nvPr/>
        </p:nvSpPr>
        <p:spPr bwMode="auto">
          <a:xfrm>
            <a:off x="10031970"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
        <p:nvSpPr>
          <p:cNvPr id="55" name="Rectangle 61"/>
          <p:cNvSpPr>
            <a:spLocks noChangeArrowheads="1"/>
          </p:cNvSpPr>
          <p:nvPr/>
        </p:nvSpPr>
        <p:spPr bwMode="auto">
          <a:xfrm>
            <a:off x="5082563" y="1551150"/>
            <a:ext cx="1063329"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26 février – Conseil d’administration de présentation des résultats 2019 non audités</a:t>
            </a:r>
            <a:endParaRPr lang="fr-FR" sz="700" b="1" dirty="0">
              <a:solidFill>
                <a:schemeClr val="accent2"/>
              </a:solidFill>
              <a:latin typeface="+mj-lt"/>
              <a:cs typeface="Calibri" panose="020F0502020204030204" pitchFamily="34" charset="0"/>
            </a:endParaRPr>
          </a:p>
        </p:txBody>
      </p:sp>
      <p:sp>
        <p:nvSpPr>
          <p:cNvPr id="56" name="Oval 90"/>
          <p:cNvSpPr>
            <a:spLocks noChangeArrowheads="1"/>
          </p:cNvSpPr>
          <p:nvPr/>
        </p:nvSpPr>
        <p:spPr bwMode="auto">
          <a:xfrm>
            <a:off x="5994991"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
        <p:nvSpPr>
          <p:cNvPr id="65" name="Rectangle 61"/>
          <p:cNvSpPr>
            <a:spLocks noChangeArrowheads="1"/>
          </p:cNvSpPr>
          <p:nvPr/>
        </p:nvSpPr>
        <p:spPr bwMode="auto">
          <a:xfrm>
            <a:off x="8690381" y="1551150"/>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20 mai – </a:t>
            </a:r>
            <a:r>
              <a:rPr lang="fr-FR" sz="700" b="1" dirty="0">
                <a:solidFill>
                  <a:schemeClr val="accent2"/>
                </a:solidFill>
                <a:cs typeface="Calibri" panose="020F0502020204030204" pitchFamily="34" charset="0"/>
              </a:rPr>
              <a:t>Conseil d’administration </a:t>
            </a:r>
            <a:r>
              <a:rPr lang="fr-FR" sz="700" b="1" dirty="0" smtClean="0">
                <a:solidFill>
                  <a:schemeClr val="accent2"/>
                </a:solidFill>
                <a:cs typeface="Calibri" panose="020F0502020204030204" pitchFamily="34" charset="0"/>
              </a:rPr>
              <a:t>arrêtant les comptes</a:t>
            </a:r>
            <a:endParaRPr lang="fr-FR" sz="700" b="1" dirty="0">
              <a:solidFill>
                <a:schemeClr val="accent2"/>
              </a:solidFill>
              <a:latin typeface="+mj-lt"/>
              <a:cs typeface="Calibri" panose="020F0502020204030204" pitchFamily="34" charset="0"/>
            </a:endParaRPr>
          </a:p>
        </p:txBody>
      </p:sp>
      <p:sp>
        <p:nvSpPr>
          <p:cNvPr id="66" name="Oval 90"/>
          <p:cNvSpPr>
            <a:spLocks noChangeArrowheads="1"/>
          </p:cNvSpPr>
          <p:nvPr/>
        </p:nvSpPr>
        <p:spPr bwMode="auto">
          <a:xfrm>
            <a:off x="8906011"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
        <p:nvSpPr>
          <p:cNvPr id="68" name="Rectangle 61"/>
          <p:cNvSpPr>
            <a:spLocks noChangeArrowheads="1"/>
          </p:cNvSpPr>
          <p:nvPr/>
        </p:nvSpPr>
        <p:spPr bwMode="auto">
          <a:xfrm>
            <a:off x="7457062" y="902942"/>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Début mai – Réunion de synthèse sur l’audit des comptes consolidés</a:t>
            </a:r>
            <a:endParaRPr lang="fr-FR" sz="700" b="1" dirty="0">
              <a:solidFill>
                <a:schemeClr val="accent2"/>
              </a:solidFill>
              <a:latin typeface="+mj-lt"/>
              <a:cs typeface="Calibri" panose="020F0502020204030204" pitchFamily="34" charset="0"/>
            </a:endParaRPr>
          </a:p>
        </p:txBody>
      </p:sp>
      <p:sp>
        <p:nvSpPr>
          <p:cNvPr id="69" name="Oval 90"/>
          <p:cNvSpPr>
            <a:spLocks noChangeArrowheads="1"/>
          </p:cNvSpPr>
          <p:nvPr/>
        </p:nvSpPr>
        <p:spPr bwMode="auto">
          <a:xfrm>
            <a:off x="8348332"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cxnSp>
        <p:nvCxnSpPr>
          <p:cNvPr id="70" name="Connecteur droit 132"/>
          <p:cNvCxnSpPr>
            <a:cxnSpLocks noChangeShapeType="1"/>
          </p:cNvCxnSpPr>
          <p:nvPr/>
        </p:nvCxnSpPr>
        <p:spPr bwMode="auto">
          <a:xfrm rot="5400000">
            <a:off x="7239387" y="1408413"/>
            <a:ext cx="0" cy="1764000"/>
          </a:xfrm>
          <a:prstGeom prst="line">
            <a:avLst/>
          </a:prstGeom>
          <a:noFill/>
          <a:ln w="3175">
            <a:solidFill>
              <a:schemeClr val="accent5"/>
            </a:solidFill>
            <a:prstDash val="dash"/>
            <a:bevel/>
            <a:headEnd type="triangle" w="sm" len="sm"/>
            <a:tailEnd type="triangle" w="sm" len="sm"/>
          </a:ln>
        </p:spPr>
      </p:cxnSp>
      <p:sp>
        <p:nvSpPr>
          <p:cNvPr id="77" name="Rectangle 61"/>
          <p:cNvSpPr>
            <a:spLocks noChangeArrowheads="1"/>
          </p:cNvSpPr>
          <p:nvPr/>
        </p:nvSpPr>
        <p:spPr bwMode="auto">
          <a:xfrm>
            <a:off x="6357387" y="1679729"/>
            <a:ext cx="1764000" cy="559962"/>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Communication permanente sur l’avancée de nos travaux, les points d’audits et les éventuels ajustements identifiés aussi bien dans les filiales que pour Believe S.A.S.</a:t>
            </a:r>
            <a:endParaRPr lang="fr-FR" sz="700" b="1" dirty="0">
              <a:solidFill>
                <a:schemeClr val="accent2"/>
              </a:solidFill>
              <a:latin typeface="+mj-lt"/>
              <a:cs typeface="Calibri" panose="020F0502020204030204" pitchFamily="34" charset="0"/>
            </a:endParaRPr>
          </a:p>
        </p:txBody>
      </p:sp>
      <p:cxnSp>
        <p:nvCxnSpPr>
          <p:cNvPr id="79" name="Connecteur droit 132"/>
          <p:cNvCxnSpPr>
            <a:cxnSpLocks noChangeShapeType="1"/>
          </p:cNvCxnSpPr>
          <p:nvPr/>
        </p:nvCxnSpPr>
        <p:spPr bwMode="auto">
          <a:xfrm>
            <a:off x="4872128" y="1982059"/>
            <a:ext cx="0" cy="720000"/>
          </a:xfrm>
          <a:prstGeom prst="line">
            <a:avLst/>
          </a:prstGeom>
          <a:noFill/>
          <a:ln w="3175">
            <a:solidFill>
              <a:schemeClr val="accent5"/>
            </a:solidFill>
            <a:prstDash val="dash"/>
            <a:bevel/>
            <a:headEnd type="none" w="sm" len="sm"/>
            <a:tailEnd type="none" w="sm" len="sm"/>
          </a:ln>
        </p:spPr>
      </p:cxnSp>
      <p:sp>
        <p:nvSpPr>
          <p:cNvPr id="80" name="Rectangle 61"/>
          <p:cNvSpPr>
            <a:spLocks noChangeArrowheads="1"/>
          </p:cNvSpPr>
          <p:nvPr/>
        </p:nvSpPr>
        <p:spPr bwMode="auto">
          <a:xfrm>
            <a:off x="3908251" y="1551150"/>
            <a:ext cx="1063329"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23 janvier – Réunion de synthèse contrôle interne</a:t>
            </a:r>
            <a:endParaRPr lang="fr-FR" sz="700" b="1" dirty="0">
              <a:solidFill>
                <a:schemeClr val="accent2"/>
              </a:solidFill>
              <a:latin typeface="+mj-lt"/>
              <a:cs typeface="Calibri" panose="020F0502020204030204" pitchFamily="34" charset="0"/>
            </a:endParaRPr>
          </a:p>
        </p:txBody>
      </p:sp>
      <p:sp>
        <p:nvSpPr>
          <p:cNvPr id="81" name="Oval 90"/>
          <p:cNvSpPr>
            <a:spLocks noChangeArrowheads="1"/>
          </p:cNvSpPr>
          <p:nvPr/>
        </p:nvSpPr>
        <p:spPr bwMode="auto">
          <a:xfrm>
            <a:off x="4820679"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cxnSp>
        <p:nvCxnSpPr>
          <p:cNvPr id="72" name="Connecteur droit 132"/>
          <p:cNvCxnSpPr>
            <a:cxnSpLocks noChangeShapeType="1"/>
          </p:cNvCxnSpPr>
          <p:nvPr/>
        </p:nvCxnSpPr>
        <p:spPr bwMode="auto">
          <a:xfrm>
            <a:off x="8602627" y="1460651"/>
            <a:ext cx="0" cy="1224000"/>
          </a:xfrm>
          <a:prstGeom prst="line">
            <a:avLst/>
          </a:prstGeom>
          <a:noFill/>
          <a:ln w="3175">
            <a:solidFill>
              <a:schemeClr val="accent5"/>
            </a:solidFill>
            <a:prstDash val="dash"/>
            <a:bevel/>
            <a:headEnd type="none" w="sm" len="sm"/>
            <a:tailEnd type="none" w="sm" len="sm"/>
          </a:ln>
        </p:spPr>
      </p:cxnSp>
      <p:sp>
        <p:nvSpPr>
          <p:cNvPr id="73" name="Rectangle 61"/>
          <p:cNvSpPr>
            <a:spLocks noChangeArrowheads="1"/>
          </p:cNvSpPr>
          <p:nvPr/>
        </p:nvSpPr>
        <p:spPr bwMode="auto">
          <a:xfrm>
            <a:off x="8496869" y="902942"/>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a:solidFill>
                  <a:schemeClr val="accent2"/>
                </a:solidFill>
                <a:latin typeface="+mj-lt"/>
                <a:cs typeface="Calibri" panose="020F0502020204030204" pitchFamily="34" charset="0"/>
              </a:rPr>
              <a:t>M</a:t>
            </a:r>
            <a:r>
              <a:rPr lang="fr-FR" sz="700" b="1" dirty="0" smtClean="0">
                <a:solidFill>
                  <a:schemeClr val="accent2"/>
                </a:solidFill>
                <a:latin typeface="+mj-lt"/>
                <a:cs typeface="Calibri" panose="020F0502020204030204" pitchFamily="34" charset="0"/>
              </a:rPr>
              <a:t>ai – Comité d’audit sur les comptes 2019</a:t>
            </a:r>
            <a:endParaRPr lang="fr-FR" sz="700" b="1" dirty="0">
              <a:solidFill>
                <a:schemeClr val="accent2"/>
              </a:solidFill>
              <a:latin typeface="+mj-lt"/>
              <a:cs typeface="Calibri" panose="020F0502020204030204" pitchFamily="34" charset="0"/>
            </a:endParaRPr>
          </a:p>
        </p:txBody>
      </p:sp>
      <p:sp>
        <p:nvSpPr>
          <p:cNvPr id="74" name="Oval 90"/>
          <p:cNvSpPr>
            <a:spLocks noChangeArrowheads="1"/>
          </p:cNvSpPr>
          <p:nvPr/>
        </p:nvSpPr>
        <p:spPr bwMode="auto">
          <a:xfrm>
            <a:off x="8544859"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Tree>
    <p:extLst>
      <p:ext uri="{BB962C8B-B14F-4D97-AF65-F5344CB8AC3E}">
        <p14:creationId xmlns:p14="http://schemas.microsoft.com/office/powerpoint/2010/main" val="3699597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ZoneTexte 44"/>
          <p:cNvSpPr txBox="1"/>
          <p:nvPr/>
        </p:nvSpPr>
        <p:spPr>
          <a:xfrm>
            <a:off x="876730" y="1286995"/>
            <a:ext cx="4360158" cy="338554"/>
          </a:xfrm>
          <a:prstGeom prst="rect">
            <a:avLst/>
          </a:prstGeom>
          <a:noFill/>
        </p:spPr>
        <p:txBody>
          <a:bodyPr wrap="square" lIns="0" rIns="0" rtlCol="0">
            <a:spAutoFit/>
          </a:bodyPr>
          <a:lstStyle/>
          <a:p>
            <a:pPr algn="just"/>
            <a:r>
              <a:rPr lang="fr-FR" sz="1600" b="1" dirty="0">
                <a:solidFill>
                  <a:srgbClr val="003087"/>
                </a:solidFill>
                <a:latin typeface="Univers LT Std 45 Light"/>
                <a:cs typeface="Univers LT Std 45 Light"/>
              </a:rPr>
              <a:t>Les 4 étapes de la démarche d’audit</a:t>
            </a:r>
          </a:p>
        </p:txBody>
      </p:sp>
      <p:sp>
        <p:nvSpPr>
          <p:cNvPr id="46" name="Oval 14"/>
          <p:cNvSpPr>
            <a:spLocks noChangeAspect="1" noChangeArrowheads="1"/>
          </p:cNvSpPr>
          <p:nvPr/>
        </p:nvSpPr>
        <p:spPr bwMode="auto">
          <a:xfrm>
            <a:off x="236463" y="2089552"/>
            <a:ext cx="10212053" cy="4674241"/>
          </a:xfrm>
          <a:prstGeom prst="ellipse">
            <a:avLst/>
          </a:prstGeom>
          <a:noFill/>
          <a:ln w="25400">
            <a:solidFill>
              <a:srgbClr val="1F497D">
                <a:alpha val="50195"/>
              </a:srgbClr>
            </a:solid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endParaRPr kumimoji="0" lang="fr-FR" sz="971" b="1" i="0" u="none" strike="noStrike" kern="0" cap="none" spc="0" normalizeH="0" baseline="0" noProof="0" smtClean="0">
              <a:ln>
                <a:noFill/>
              </a:ln>
              <a:solidFill>
                <a:srgbClr val="000000"/>
              </a:solidFill>
              <a:effectLst/>
              <a:uLnTx/>
              <a:uFillTx/>
              <a:latin typeface="Univers 45 Light" pitchFamily="2" charset="0"/>
            </a:endParaRPr>
          </a:p>
        </p:txBody>
      </p:sp>
      <p:sp>
        <p:nvSpPr>
          <p:cNvPr id="47" name="Oval 15"/>
          <p:cNvSpPr>
            <a:spLocks noChangeAspect="1" noChangeArrowheads="1"/>
          </p:cNvSpPr>
          <p:nvPr/>
        </p:nvSpPr>
        <p:spPr bwMode="auto">
          <a:xfrm>
            <a:off x="378293" y="2230061"/>
            <a:ext cx="9927378" cy="4403520"/>
          </a:xfrm>
          <a:prstGeom prst="ellipse">
            <a:avLst/>
          </a:prstGeom>
          <a:solidFill>
            <a:srgbClr val="EEECE1">
              <a:alpha val="50196"/>
            </a:srgbClr>
          </a:solidFill>
          <a:ln w="9525">
            <a:no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endParaRPr kumimoji="0" lang="fr-FR" sz="971" b="1" i="0" u="none" strike="noStrike" kern="0" cap="none" spc="0" normalizeH="0" baseline="0" noProof="0" smtClean="0">
              <a:ln>
                <a:noFill/>
              </a:ln>
              <a:solidFill>
                <a:srgbClr val="00338D"/>
              </a:solidFill>
              <a:effectLst/>
              <a:uLnTx/>
              <a:uFillTx/>
              <a:latin typeface="Univers 45 Light" pitchFamily="2" charset="0"/>
            </a:endParaRPr>
          </a:p>
        </p:txBody>
      </p:sp>
      <p:sp>
        <p:nvSpPr>
          <p:cNvPr id="48" name="Oval 23"/>
          <p:cNvSpPr>
            <a:spLocks noChangeAspect="1" noChangeArrowheads="1"/>
          </p:cNvSpPr>
          <p:nvPr/>
        </p:nvSpPr>
        <p:spPr bwMode="auto">
          <a:xfrm>
            <a:off x="3754129" y="3683051"/>
            <a:ext cx="3193836" cy="1483832"/>
          </a:xfrm>
          <a:prstGeom prst="ellipse">
            <a:avLst/>
          </a:prstGeom>
          <a:solidFill>
            <a:srgbClr val="BC204B"/>
          </a:solidFill>
          <a:ln w="9525">
            <a:no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r>
              <a:rPr kumimoji="0" lang="fr-FR" sz="1295" b="1" i="0" u="none" strike="noStrike" kern="0" cap="none" spc="0" normalizeH="0" baseline="0" noProof="0" smtClean="0">
                <a:ln>
                  <a:noFill/>
                </a:ln>
                <a:solidFill>
                  <a:srgbClr val="FFFFFF"/>
                </a:solidFill>
                <a:effectLst/>
                <a:uLnTx/>
                <a:uFillTx/>
              </a:rPr>
              <a:t>Anticipation</a:t>
            </a:r>
            <a:br>
              <a:rPr kumimoji="0" lang="fr-FR" sz="1295" b="1" i="0" u="none" strike="noStrike" kern="0" cap="none" spc="0" normalizeH="0" baseline="0" noProof="0" smtClean="0">
                <a:ln>
                  <a:noFill/>
                </a:ln>
                <a:solidFill>
                  <a:srgbClr val="FFFFFF"/>
                </a:solidFill>
                <a:effectLst/>
                <a:uLnTx/>
                <a:uFillTx/>
              </a:rPr>
            </a:br>
            <a:r>
              <a:rPr kumimoji="0" lang="fr-FR" sz="1295" b="1" i="0" u="none" strike="noStrike" kern="0" cap="none" spc="0" normalizeH="0" baseline="0" noProof="0" smtClean="0">
                <a:ln>
                  <a:noFill/>
                </a:ln>
                <a:solidFill>
                  <a:srgbClr val="FFFFFF"/>
                </a:solidFill>
                <a:effectLst/>
                <a:uLnTx/>
                <a:uFillTx/>
              </a:rPr>
              <a:t> permanente</a:t>
            </a:r>
          </a:p>
        </p:txBody>
      </p:sp>
      <p:sp>
        <p:nvSpPr>
          <p:cNvPr id="49" name="Text Box 29"/>
          <p:cNvSpPr txBox="1">
            <a:spLocks noChangeAspect="1" noChangeArrowheads="1"/>
          </p:cNvSpPr>
          <p:nvPr/>
        </p:nvSpPr>
        <p:spPr bwMode="auto">
          <a:xfrm>
            <a:off x="6901702" y="3520267"/>
            <a:ext cx="2873425" cy="1819472"/>
          </a:xfrm>
          <a:prstGeom prst="rect">
            <a:avLst/>
          </a:prstGeom>
          <a:noFill/>
          <a:ln w="25400" algn="ctr">
            <a:noFill/>
            <a:miter lim="800000"/>
            <a:headEnd/>
            <a:tailEnd/>
          </a:ln>
        </p:spPr>
        <p:txBody>
          <a:bodyPr>
            <a:spAutoFit/>
          </a:bodyPr>
          <a:lstStyle/>
          <a:p>
            <a:pPr marL="0" marR="0" lvl="0" indent="0"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2. Évaluation du contrôle </a:t>
            </a:r>
            <a:br>
              <a:rPr kumimoji="0" lang="fr-FR" sz="1079" b="1" i="0" u="none" strike="noStrike" kern="0" cap="none" spc="0" normalizeH="0" baseline="0" noProof="0" dirty="0">
                <a:ln>
                  <a:noFill/>
                </a:ln>
                <a:solidFill>
                  <a:srgbClr val="0091DA"/>
                </a:solidFill>
                <a:effectLst/>
                <a:uLnTx/>
                <a:uFillTx/>
              </a:rPr>
            </a:br>
            <a:r>
              <a:rPr kumimoji="0" lang="fr-FR" sz="1079" b="1" i="0" u="none" strike="noStrike" kern="0" cap="none" spc="0" normalizeH="0" baseline="0" noProof="0" dirty="0">
                <a:ln>
                  <a:noFill/>
                </a:ln>
                <a:solidFill>
                  <a:srgbClr val="0091DA"/>
                </a:solidFill>
                <a:effectLst/>
                <a:uLnTx/>
                <a:uFillTx/>
              </a:rPr>
              <a:t>interne et des systèmes d’information</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Mettre à jour notre connaissance des systèmes comptables, activités de </a:t>
            </a:r>
            <a:r>
              <a:rPr kumimoji="0" lang="fr-FR" sz="1079" b="0" i="0" u="none" strike="noStrike" kern="0" cap="none" spc="0" normalizeH="0" baseline="0" noProof="0" dirty="0" err="1">
                <a:ln>
                  <a:noFill/>
                </a:ln>
                <a:solidFill>
                  <a:srgbClr val="1F497D"/>
                </a:solidFill>
                <a:effectLst/>
                <a:uLnTx/>
                <a:uFillTx/>
              </a:rPr>
              <a:t>reporting</a:t>
            </a:r>
            <a:r>
              <a:rPr kumimoji="0" lang="fr-FR" sz="1079" b="0" i="0" u="none" strike="noStrike" kern="0" cap="none" spc="0" normalizeH="0" baseline="0" noProof="0" dirty="0">
                <a:ln>
                  <a:noFill/>
                </a:ln>
                <a:solidFill>
                  <a:srgbClr val="1F497D"/>
                </a:solidFill>
                <a:effectLst/>
                <a:uLnTx/>
                <a:uFillTx/>
              </a:rPr>
              <a:t> et systèmes d’information</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Évaluer la conception et l’application des contrôles clés, notamment au regard des faiblesses identifiées en </a:t>
            </a:r>
            <a:r>
              <a:rPr kumimoji="0" lang="fr-FR" sz="1079" b="0" i="0" u="none" strike="noStrike" kern="0" cap="none" spc="0" normalizeH="0" baseline="0" noProof="0" dirty="0" smtClean="0">
                <a:ln>
                  <a:noFill/>
                </a:ln>
                <a:solidFill>
                  <a:srgbClr val="1F497D"/>
                </a:solidFill>
                <a:effectLst/>
                <a:uLnTx/>
                <a:uFillTx/>
              </a:rPr>
              <a:t>2018, </a:t>
            </a:r>
            <a:r>
              <a:rPr kumimoji="0" lang="fr-FR" sz="1079" b="0" i="0" u="none" strike="noStrike" kern="0" cap="none" spc="0" normalizeH="0" baseline="0" noProof="0" dirty="0">
                <a:ln>
                  <a:noFill/>
                </a:ln>
                <a:solidFill>
                  <a:srgbClr val="1F497D"/>
                </a:solidFill>
                <a:effectLst/>
                <a:uLnTx/>
                <a:uFillTx/>
              </a:rPr>
              <a:t>et des plans d’actions mis en œuvre par le management.</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Tester l’efficacité opérationnelle </a:t>
            </a:r>
            <a:br>
              <a:rPr kumimoji="0" lang="fr-FR" sz="1079" b="0" i="0" u="none" strike="noStrike" kern="0" cap="none" spc="0" normalizeH="0" baseline="0" noProof="0" dirty="0">
                <a:ln>
                  <a:noFill/>
                </a:ln>
                <a:solidFill>
                  <a:srgbClr val="1F497D"/>
                </a:solidFill>
                <a:effectLst/>
                <a:uLnTx/>
                <a:uFillTx/>
              </a:rPr>
            </a:br>
            <a:r>
              <a:rPr kumimoji="0" lang="fr-FR" sz="1079" b="0" i="0" u="none" strike="noStrike" kern="0" cap="none" spc="0" normalizeH="0" baseline="0" noProof="0" dirty="0">
                <a:ln>
                  <a:noFill/>
                </a:ln>
                <a:solidFill>
                  <a:srgbClr val="1F497D"/>
                </a:solidFill>
                <a:effectLst/>
                <a:uLnTx/>
                <a:uFillTx/>
              </a:rPr>
              <a:t>des contrôles retenus</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Évaluer le </a:t>
            </a:r>
            <a:r>
              <a:rPr kumimoji="0" lang="fr-FR" sz="1079" b="0" i="0" u="none" strike="noStrike" kern="0" cap="none" spc="0" normalizeH="0" baseline="0" noProof="0" dirty="0" smtClean="0">
                <a:ln>
                  <a:noFill/>
                </a:ln>
                <a:solidFill>
                  <a:srgbClr val="1F497D"/>
                </a:solidFill>
                <a:effectLst/>
                <a:uLnTx/>
                <a:uFillTx/>
              </a:rPr>
              <a:t>risque</a:t>
            </a:r>
            <a:r>
              <a:rPr lang="fr-FR" sz="1079" kern="0" dirty="0">
                <a:solidFill>
                  <a:srgbClr val="1F497D"/>
                </a:solidFill>
              </a:rPr>
              <a:t> </a:t>
            </a:r>
            <a:r>
              <a:rPr kumimoji="0" lang="fr-FR" sz="1079" b="0" i="0" u="none" strike="noStrike" kern="0" cap="none" spc="0" normalizeH="0" baseline="0" noProof="0" dirty="0" smtClean="0">
                <a:ln>
                  <a:noFill/>
                </a:ln>
                <a:solidFill>
                  <a:srgbClr val="1F497D"/>
                </a:solidFill>
                <a:effectLst/>
                <a:uLnTx/>
                <a:uFillTx/>
              </a:rPr>
              <a:t>de </a:t>
            </a:r>
            <a:r>
              <a:rPr kumimoji="0" lang="fr-FR" sz="1079" b="0" i="0" u="none" strike="noStrike" kern="0" cap="none" spc="0" normalizeH="0" baseline="0" noProof="0" dirty="0">
                <a:ln>
                  <a:noFill/>
                </a:ln>
                <a:solidFill>
                  <a:srgbClr val="1F497D"/>
                </a:solidFill>
                <a:effectLst/>
                <a:uLnTx/>
                <a:uFillTx/>
              </a:rPr>
              <a:t>contrôle</a:t>
            </a:r>
          </a:p>
        </p:txBody>
      </p:sp>
      <p:sp>
        <p:nvSpPr>
          <p:cNvPr id="50" name="Text Box 23"/>
          <p:cNvSpPr txBox="1">
            <a:spLocks noChangeArrowheads="1"/>
          </p:cNvSpPr>
          <p:nvPr/>
        </p:nvSpPr>
        <p:spPr bwMode="auto">
          <a:xfrm>
            <a:off x="2522182" y="1623532"/>
            <a:ext cx="5762271" cy="332142"/>
          </a:xfrm>
          <a:prstGeom prst="rect">
            <a:avLst/>
          </a:prstGeom>
          <a:noFill/>
          <a:ln w="6350">
            <a:noFill/>
            <a:miter lim="800000"/>
            <a:headEnd/>
            <a:tailEnd/>
          </a:ln>
        </p:spPr>
        <p:txBody>
          <a:bodyPr lIns="0" tIns="0" rIns="0" b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Anticipation permanente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Pré-validation des options de clôture</a:t>
            </a:r>
          </a:p>
        </p:txBody>
      </p:sp>
      <p:sp>
        <p:nvSpPr>
          <p:cNvPr id="51" name="Text Box 25"/>
          <p:cNvSpPr txBox="1">
            <a:spLocks noChangeArrowheads="1"/>
          </p:cNvSpPr>
          <p:nvPr/>
        </p:nvSpPr>
        <p:spPr bwMode="auto">
          <a:xfrm>
            <a:off x="272387" y="6333812"/>
            <a:ext cx="2676380" cy="498213"/>
          </a:xfrm>
          <a:prstGeom prst="rect">
            <a:avLst/>
          </a:prstGeom>
          <a:noFill/>
          <a:ln w="6350">
            <a:noFill/>
            <a:miter lim="800000"/>
            <a:headEnd/>
            <a:tailEnd/>
          </a:ln>
        </p:spPr>
        <p:txBody>
          <a:bodyPr lIns="0" tIns="0" rIns="0" b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Anticipation permanente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Restitutions des résultats de notre audit au 31 décembre 2019</a:t>
            </a:r>
          </a:p>
        </p:txBody>
      </p:sp>
      <p:sp>
        <p:nvSpPr>
          <p:cNvPr id="52" name="Text Box 19"/>
          <p:cNvSpPr txBox="1">
            <a:spLocks noChangeAspect="1" noChangeArrowheads="1"/>
          </p:cNvSpPr>
          <p:nvPr/>
        </p:nvSpPr>
        <p:spPr bwMode="auto">
          <a:xfrm>
            <a:off x="1220260" y="3606903"/>
            <a:ext cx="2525906" cy="1254831"/>
          </a:xfrm>
          <a:prstGeom prst="rect">
            <a:avLst/>
          </a:prstGeom>
          <a:noFill/>
          <a:ln w="25400" algn="ctr">
            <a:noFill/>
            <a:miter lim="800000"/>
            <a:headEnd/>
            <a:tailEnd/>
          </a:ln>
        </p:spPr>
        <p:txBody>
          <a:bodyPr wrap="square">
            <a:spAutoFit/>
          </a:bodyPr>
          <a:lstStyle/>
          <a:p>
            <a:pPr marL="195326" marR="0" lvl="0" indent="-195326"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4. Synthèse</a:t>
            </a:r>
            <a:r>
              <a:rPr kumimoji="0" lang="fr-FR" sz="1295" b="1" i="0" u="none" strike="noStrike" kern="0" cap="none" spc="0" normalizeH="0" baseline="0" noProof="0" dirty="0">
                <a:ln>
                  <a:noFill/>
                </a:ln>
                <a:solidFill>
                  <a:srgbClr val="0091DA"/>
                </a:solidFill>
                <a:effectLst/>
                <a:uLnTx/>
                <a:uFillTx/>
              </a:rPr>
              <a:t> </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Mettre en œuvre les procédures de synthèse</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Effectuer une évaluation d’ensemble</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Exprimer une opinion d’audit</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Présentation de nos conclusions au </a:t>
            </a:r>
            <a:r>
              <a:rPr kumimoji="0" lang="fr-FR" sz="1079" b="0" i="0" u="none" strike="noStrike" kern="0" cap="none" spc="0" normalizeH="0" baseline="0" noProof="0" dirty="0" smtClean="0">
                <a:ln>
                  <a:noFill/>
                </a:ln>
                <a:solidFill>
                  <a:srgbClr val="1F497D"/>
                </a:solidFill>
                <a:effectLst/>
                <a:uLnTx/>
                <a:uFillTx/>
              </a:rPr>
              <a:t>Management</a:t>
            </a:r>
            <a:endParaRPr kumimoji="0" lang="fr-FR" sz="1079" b="1" i="0" u="none" strike="noStrike" kern="0" cap="none" spc="0" normalizeH="0" baseline="0" noProof="0" dirty="0">
              <a:ln>
                <a:noFill/>
              </a:ln>
              <a:solidFill>
                <a:srgbClr val="0091DA"/>
              </a:solidFill>
              <a:effectLst/>
              <a:uLnTx/>
              <a:uFillTx/>
            </a:endParaRPr>
          </a:p>
        </p:txBody>
      </p:sp>
      <p:sp>
        <p:nvSpPr>
          <p:cNvPr id="53" name="Text Box 18"/>
          <p:cNvSpPr txBox="1">
            <a:spLocks noChangeAspect="1" noChangeArrowheads="1"/>
          </p:cNvSpPr>
          <p:nvPr/>
        </p:nvSpPr>
        <p:spPr bwMode="auto">
          <a:xfrm>
            <a:off x="3995723" y="2422035"/>
            <a:ext cx="3118318" cy="889474"/>
          </a:xfrm>
          <a:prstGeom prst="rect">
            <a:avLst/>
          </a:prstGeom>
          <a:noFill/>
          <a:ln w="25400" algn="ctr">
            <a:noFill/>
            <a:miter lim="800000"/>
            <a:headEnd/>
            <a:tailEnd/>
          </a:ln>
        </p:spPr>
        <p:txBody>
          <a:bodyPr wrap="square">
            <a:spAutoFit/>
          </a:bodyPr>
          <a:lstStyle/>
          <a:p>
            <a:pPr marL="195326" marR="0" lvl="0" indent="-195326" defTabSz="457200" eaLnBrk="1" fontAlgn="auto" latinLnBrk="0" hangingPunct="1">
              <a:lnSpc>
                <a:spcPct val="100000"/>
              </a:lnSpc>
              <a:spcBef>
                <a:spcPct val="50000"/>
              </a:spcBef>
              <a:spcAft>
                <a:spcPts val="0"/>
              </a:spcAft>
              <a:buClrTx/>
              <a:buSzTx/>
              <a:buFontTx/>
              <a:buAutoNum type="arabicPeriod"/>
              <a:tabLst/>
              <a:defRPr/>
            </a:pPr>
            <a:r>
              <a:rPr kumimoji="0" lang="fr-FR" sz="1079" b="1" i="0" u="none" strike="noStrike" kern="0" cap="none" spc="0" normalizeH="0" baseline="0" noProof="0" dirty="0">
                <a:ln>
                  <a:noFill/>
                </a:ln>
                <a:solidFill>
                  <a:srgbClr val="0091DA"/>
                </a:solidFill>
                <a:effectLst/>
                <a:uLnTx/>
                <a:uFillTx/>
              </a:rPr>
              <a:t>Planning</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smtClean="0">
                <a:ln>
                  <a:noFill/>
                </a:ln>
                <a:solidFill>
                  <a:srgbClr val="1F497D"/>
                </a:solidFill>
                <a:effectLst/>
                <a:uLnTx/>
                <a:uFillTx/>
              </a:rPr>
              <a:t>Définir </a:t>
            </a:r>
            <a:r>
              <a:rPr kumimoji="0" lang="fr-FR" sz="1079" b="0" i="0" u="none" strike="noStrike" kern="0" cap="none" spc="0" normalizeH="0" baseline="0" noProof="0" dirty="0">
                <a:ln>
                  <a:noFill/>
                </a:ln>
                <a:solidFill>
                  <a:srgbClr val="1F497D"/>
                </a:solidFill>
                <a:effectLst/>
                <a:uLnTx/>
                <a:uFillTx/>
              </a:rPr>
              <a:t>notre stratégie d’audit, en nous appuyant sur les points d’audit identifiés en </a:t>
            </a:r>
            <a:r>
              <a:rPr kumimoji="0" lang="fr-FR" sz="1079" b="0" i="0" u="none" strike="noStrike" kern="0" cap="none" spc="0" normalizeH="0" baseline="0" noProof="0" dirty="0" smtClean="0">
                <a:ln>
                  <a:noFill/>
                </a:ln>
                <a:solidFill>
                  <a:srgbClr val="1F497D"/>
                </a:solidFill>
                <a:effectLst/>
                <a:uLnTx/>
                <a:uFillTx/>
              </a:rPr>
              <a:t>2018 et </a:t>
            </a:r>
            <a:r>
              <a:rPr kumimoji="0" lang="fr-FR" sz="1079" b="0" i="0" u="none" strike="noStrike" kern="0" cap="none" spc="0" normalizeH="0" baseline="0" noProof="0" dirty="0">
                <a:ln>
                  <a:noFill/>
                </a:ln>
                <a:solidFill>
                  <a:srgbClr val="1F497D"/>
                </a:solidFill>
                <a:effectLst/>
                <a:uLnTx/>
                <a:uFillTx/>
              </a:rPr>
              <a:t>les faits marquants </a:t>
            </a:r>
            <a:r>
              <a:rPr kumimoji="0" lang="fr-FR" sz="1079" b="0" i="0" u="none" strike="noStrike" kern="0" cap="none" spc="0" normalizeH="0" baseline="0" noProof="0" dirty="0" smtClean="0">
                <a:ln>
                  <a:noFill/>
                </a:ln>
                <a:solidFill>
                  <a:srgbClr val="1F497D"/>
                </a:solidFill>
                <a:effectLst/>
                <a:uLnTx/>
                <a:uFillTx/>
              </a:rPr>
              <a:t>2019.</a:t>
            </a:r>
            <a:endParaRPr kumimoji="0" lang="fr-FR" sz="1079" b="0" i="0" u="none" strike="noStrike" kern="0" cap="none" spc="0" normalizeH="0" baseline="0" noProof="0" dirty="0">
              <a:ln>
                <a:noFill/>
              </a:ln>
              <a:solidFill>
                <a:srgbClr val="1F497D"/>
              </a:solidFill>
              <a:effectLst/>
              <a:uLnTx/>
              <a:uFillTx/>
            </a:endParaRP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endParaRPr kumimoji="0" lang="fr-FR" sz="1079" b="1" i="0" u="none" strike="noStrike" kern="0" cap="none" spc="0" normalizeH="0" baseline="0" noProof="0" dirty="0">
              <a:ln>
                <a:noFill/>
              </a:ln>
              <a:solidFill>
                <a:srgbClr val="0091DA"/>
              </a:solidFill>
              <a:effectLst/>
              <a:uLnTx/>
              <a:uFillTx/>
            </a:endParaRPr>
          </a:p>
        </p:txBody>
      </p:sp>
      <p:sp>
        <p:nvSpPr>
          <p:cNvPr id="54" name="Text Box 20"/>
          <p:cNvSpPr txBox="1">
            <a:spLocks noChangeAspect="1" noChangeArrowheads="1"/>
          </p:cNvSpPr>
          <p:nvPr/>
        </p:nvSpPr>
        <p:spPr bwMode="auto">
          <a:xfrm>
            <a:off x="3995723" y="5316758"/>
            <a:ext cx="2691801" cy="690189"/>
          </a:xfrm>
          <a:prstGeom prst="rect">
            <a:avLst/>
          </a:prstGeom>
          <a:noFill/>
          <a:ln w="25400" algn="ctr">
            <a:noFill/>
            <a:miter lim="800000"/>
            <a:headEnd/>
            <a:tailEnd/>
          </a:ln>
        </p:spPr>
        <p:txBody>
          <a:bodyPr>
            <a:spAutoFit/>
          </a:bodyPr>
          <a:lstStyle/>
          <a:p>
            <a:pPr marL="195326" marR="0" lvl="0" indent="-195326"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3. Procédures substantives d’audit</a:t>
            </a:r>
          </a:p>
          <a:p>
            <a:pPr marL="195326" marR="0" lvl="0" indent="-10280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Planifier et réaliser les procédures substantives</a:t>
            </a:r>
          </a:p>
          <a:p>
            <a:pPr marL="195326" marR="0" lvl="0" indent="-10280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Conclure pour chaque objectif d’audit </a:t>
            </a:r>
          </a:p>
        </p:txBody>
      </p:sp>
      <p:sp>
        <p:nvSpPr>
          <p:cNvPr id="55" name="AutoShape 28"/>
          <p:cNvSpPr>
            <a:spLocks noChangeArrowheads="1"/>
          </p:cNvSpPr>
          <p:nvPr/>
        </p:nvSpPr>
        <p:spPr bwMode="auto">
          <a:xfrm rot="5400000">
            <a:off x="5243957" y="198761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6" name="AutoShape 29"/>
          <p:cNvSpPr>
            <a:spLocks noChangeArrowheads="1"/>
          </p:cNvSpPr>
          <p:nvPr/>
        </p:nvSpPr>
        <p:spPr bwMode="auto">
          <a:xfrm rot="-5400000">
            <a:off x="5171993" y="6651573"/>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7" name="AutoShape 30"/>
          <p:cNvSpPr>
            <a:spLocks noChangeArrowheads="1"/>
          </p:cNvSpPr>
          <p:nvPr/>
        </p:nvSpPr>
        <p:spPr bwMode="auto">
          <a:xfrm rot="10800000">
            <a:off x="10305670" y="428617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8" name="AutoShape 31"/>
          <p:cNvSpPr>
            <a:spLocks noChangeArrowheads="1"/>
          </p:cNvSpPr>
          <p:nvPr/>
        </p:nvSpPr>
        <p:spPr bwMode="auto">
          <a:xfrm>
            <a:off x="117850" y="427589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9" name="ZoneTexte 58"/>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0" name="Rectangle 59"/>
          <p:cNvSpPr/>
          <p:nvPr/>
        </p:nvSpPr>
        <p:spPr>
          <a:xfrm>
            <a:off x="6947965" y="3503482"/>
            <a:ext cx="2827162" cy="1836257"/>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Programme général de nos travaux d’audit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Tree>
    <p:extLst>
      <p:ext uri="{BB962C8B-B14F-4D97-AF65-F5344CB8AC3E}">
        <p14:creationId xmlns:p14="http://schemas.microsoft.com/office/powerpoint/2010/main" val="846141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Déroulement de notre </a:t>
            </a:r>
            <a:r>
              <a:rPr lang="fr-FR" dirty="0"/>
              <a:t>intervention</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26719" y="1075826"/>
            <a:ext cx="5016215" cy="6040247"/>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Objectifs</a:t>
            </a:r>
          </a:p>
          <a:p>
            <a:pPr lvl="1" defTabSz="914400"/>
            <a:r>
              <a:rPr lang="fr-FR" sz="860" kern="0" dirty="0" smtClean="0"/>
              <a:t>Dans le cadre de notre mandat de commissariat aux comptes de Believe SAS pour l’exercice clos le 31 décembre 2019, nous avons procédé à une revue ciblée du contrôle interne sur les processus suivants :</a:t>
            </a:r>
          </a:p>
          <a:p>
            <a:pPr lvl="2" defTabSz="914400"/>
            <a:r>
              <a:rPr lang="fr-FR" sz="860" b="1" kern="0" dirty="0" smtClean="0"/>
              <a:t>Chiffre d’affaires / Réception des </a:t>
            </a:r>
            <a:r>
              <a:rPr lang="fr-FR" sz="860" b="1" kern="0" dirty="0" err="1" smtClean="0"/>
              <a:t>statements</a:t>
            </a:r>
            <a:endParaRPr lang="fr-FR" sz="860" b="1" kern="0" dirty="0" smtClean="0"/>
          </a:p>
          <a:p>
            <a:pPr lvl="2" defTabSz="914400"/>
            <a:r>
              <a:rPr lang="fr-FR" sz="860" b="1" kern="0" dirty="0" smtClean="0"/>
              <a:t>Royalties</a:t>
            </a:r>
          </a:p>
          <a:p>
            <a:pPr lvl="2" defTabSz="914400"/>
            <a:r>
              <a:rPr lang="fr-FR" sz="860" b="1" kern="0" dirty="0" smtClean="0"/>
              <a:t>Avances artistes</a:t>
            </a:r>
          </a:p>
          <a:p>
            <a:pPr lvl="2" defTabSz="914400"/>
            <a:r>
              <a:rPr lang="fr-FR" sz="860" b="1" kern="0" dirty="0" smtClean="0"/>
              <a:t>Production immobilisée</a:t>
            </a:r>
          </a:p>
          <a:p>
            <a:pPr lvl="2" defTabSz="914400"/>
            <a:r>
              <a:rPr lang="fr-FR" sz="860" b="1" kern="0" dirty="0" smtClean="0"/>
              <a:t>Personnel/Paie</a:t>
            </a:r>
          </a:p>
          <a:p>
            <a:pPr lvl="1" defTabSz="914400"/>
            <a:r>
              <a:rPr lang="fr-FR" sz="860" kern="0" dirty="0" smtClean="0"/>
              <a:t>Nos travaux avaient pour objectifs d’apprécier les zones de risques ayant un impact sur les états financiers au niveau des différents processus au travers des étapes suivantes : </a:t>
            </a:r>
          </a:p>
          <a:p>
            <a:pPr lvl="2" defTabSz="914400"/>
            <a:r>
              <a:rPr lang="fr-FR" sz="860" kern="0" dirty="0" smtClean="0"/>
              <a:t>Compréhension des risques liés aux flux de transactions, aux systèmes d’information et à l’organisation structurelle, </a:t>
            </a:r>
          </a:p>
          <a:p>
            <a:pPr lvl="2" defTabSz="914400"/>
            <a:r>
              <a:rPr lang="fr-FR" sz="860" kern="0" dirty="0" smtClean="0"/>
              <a:t>L’identification et l’évaluation des contrôles clés mis en place pour couvrir ces risques sur les états financiers. Ces contrôles peuvent être de 2 natures : </a:t>
            </a:r>
          </a:p>
          <a:p>
            <a:pPr lvl="3" defTabSz="914400">
              <a:buFontTx/>
              <a:buChar char="-"/>
            </a:pPr>
            <a:r>
              <a:rPr lang="fr-FR" sz="860" kern="0" dirty="0" smtClean="0"/>
              <a:t>Contrôles applicatifs – ITAC (automatisés ou semi-automatisés),</a:t>
            </a:r>
          </a:p>
          <a:p>
            <a:pPr lvl="3" defTabSz="914400">
              <a:buFontTx/>
              <a:buChar char="-"/>
            </a:pPr>
            <a:r>
              <a:rPr lang="fr-FR" sz="860" kern="0" dirty="0" smtClean="0"/>
              <a:t>Contrôles manuels.</a:t>
            </a:r>
          </a:p>
          <a:p>
            <a:pPr lvl="2" defTabSz="914400"/>
            <a:r>
              <a:rPr lang="fr-FR" sz="860" kern="0" dirty="0" smtClean="0"/>
              <a:t>L’identification des risques résiduels sur les états financiers non couverts par le contrôle interne mis en place.</a:t>
            </a:r>
          </a:p>
          <a:p>
            <a:pPr lvl="1" defTabSz="914400"/>
            <a:r>
              <a:rPr lang="fr-FR" sz="860" kern="0" dirty="0" smtClean="0"/>
              <a:t>Nos travaux dans le cadre de la revue du contrôle interne mis en place par la société comprennent plusieurs niveaux possibles de revue qui ont trait à :</a:t>
            </a:r>
          </a:p>
          <a:p>
            <a:pPr lvl="2" defTabSz="914400"/>
            <a:r>
              <a:rPr lang="fr-FR" sz="860" b="1" kern="0" dirty="0" smtClean="0"/>
              <a:t>La conception des contrôles </a:t>
            </a:r>
            <a:r>
              <a:rPr lang="fr-FR" sz="860" kern="0" dirty="0" smtClean="0"/>
              <a:t>- la revue de la conception des contrôles se fait généralement au travers d’entretiens avec les personnes qui en ont la charge ou qui les supervisent.</a:t>
            </a:r>
          </a:p>
          <a:p>
            <a:pPr lvl="2" defTabSz="914400"/>
            <a:r>
              <a:rPr lang="fr-FR" sz="860" b="1" kern="0" dirty="0" smtClean="0"/>
              <a:t>Leur application/réalité effective </a:t>
            </a:r>
            <a:r>
              <a:rPr lang="fr-FR" sz="860" kern="0" dirty="0" smtClean="0"/>
              <a:t>- la vérification de leur mise en place effective est faite généralement par un test de cheminement (ou « </a:t>
            </a:r>
            <a:r>
              <a:rPr lang="fr-FR" sz="860" kern="0" dirty="0" err="1" smtClean="0"/>
              <a:t>walkthrough</a:t>
            </a:r>
            <a:r>
              <a:rPr lang="fr-FR" sz="860" kern="0" dirty="0" smtClean="0"/>
              <a:t> »), c’est-à-dire une revue, sur la base d’un exemple, de la documentation attestant que le contrôle est mis en œuvre et fonctionne comme il a été décrit, et, le cas échéant, par la consultation des systèmes de production (revue du paramétrage…).</a:t>
            </a:r>
          </a:p>
          <a:p>
            <a:pPr lvl="2" defTabSz="914400"/>
            <a:r>
              <a:rPr lang="fr-FR" sz="860" b="1" kern="0" dirty="0" smtClean="0"/>
              <a:t>Leur efficacité opérationnelle - </a:t>
            </a:r>
            <a:r>
              <a:rPr lang="fr-FR" sz="860" kern="0" dirty="0" smtClean="0"/>
              <a:t>elle est jugée sur la base de tests par le biais de sondages. </a:t>
            </a:r>
          </a:p>
          <a:p>
            <a:pPr defTabSz="914400"/>
            <a:r>
              <a:rPr lang="fr-FR" sz="1050" kern="0" dirty="0"/>
              <a:t>Modalités de notre intervention</a:t>
            </a:r>
          </a:p>
          <a:p>
            <a:pPr lvl="1" defTabSz="914400"/>
            <a:r>
              <a:rPr lang="fr-FR" sz="860" kern="0" dirty="0"/>
              <a:t>Notre intervention s’est déroulée sur la période du 25 novembre au 6 décembre 2019 à Paris (Porte de Saint-Ouen</a:t>
            </a:r>
            <a:r>
              <a:rPr lang="fr-FR" sz="860" kern="0" dirty="0" smtClean="0"/>
              <a:t>).</a:t>
            </a:r>
            <a:endParaRPr lang="fr-FR" sz="860" kern="0" dirty="0"/>
          </a:p>
        </p:txBody>
      </p:sp>
      <p:sp>
        <p:nvSpPr>
          <p:cNvPr id="15" name="Espace réservé du texte 6"/>
          <p:cNvSpPr txBox="1">
            <a:spLocks/>
          </p:cNvSpPr>
          <p:nvPr/>
        </p:nvSpPr>
        <p:spPr>
          <a:xfrm>
            <a:off x="5524500" y="1001486"/>
            <a:ext cx="4823460" cy="6004231"/>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1" defTabSz="914400"/>
            <a:r>
              <a:rPr lang="fr-FR" sz="860" kern="0" dirty="0" smtClean="0"/>
              <a:t>Nous avons procédé par analyse de documents et par entretiens auprès des interlocuteurs suivants :</a:t>
            </a:r>
          </a:p>
          <a:p>
            <a:pPr marL="171450" lvl="1" indent="-171450" defTabSz="914400">
              <a:buFont typeface="Arial" panose="020B0604020202020204" pitchFamily="34" charset="0"/>
              <a:buChar char="•"/>
            </a:pPr>
            <a:r>
              <a:rPr lang="fr-FR" sz="860" b="1" kern="0" dirty="0" smtClean="0"/>
              <a:t>Anne Adamo : </a:t>
            </a:r>
            <a:r>
              <a:rPr lang="fr-FR" sz="860" b="1" kern="0" dirty="0" smtClean="0">
                <a:solidFill>
                  <a:srgbClr val="FF0000"/>
                </a:solidFill>
              </a:rPr>
              <a:t> </a:t>
            </a:r>
            <a:r>
              <a:rPr lang="fr-FR" sz="860" kern="0" dirty="0" smtClean="0"/>
              <a:t>Directrice – Financial Control</a:t>
            </a:r>
          </a:p>
          <a:p>
            <a:pPr marL="171450" lvl="1" indent="-171450" defTabSz="914400">
              <a:buFont typeface="Arial" panose="020B0604020202020204" pitchFamily="34" charset="0"/>
              <a:buChar char="•"/>
            </a:pPr>
            <a:r>
              <a:rPr lang="fr-FR" sz="860" b="1" kern="0" dirty="0" smtClean="0"/>
              <a:t>Gwenaël </a:t>
            </a:r>
            <a:r>
              <a:rPr lang="fr-FR" sz="860" b="1" kern="0" dirty="0" err="1" smtClean="0"/>
              <a:t>Bian</a:t>
            </a:r>
            <a:r>
              <a:rPr lang="fr-FR" sz="860" b="1" kern="0" dirty="0" smtClean="0"/>
              <a:t> : </a:t>
            </a:r>
            <a:r>
              <a:rPr lang="fr-FR" sz="860" b="1" kern="0" dirty="0" smtClean="0">
                <a:solidFill>
                  <a:srgbClr val="FF0000"/>
                </a:solidFill>
              </a:rPr>
              <a:t> </a:t>
            </a:r>
            <a:r>
              <a:rPr lang="fr-FR" sz="860" kern="0" dirty="0" smtClean="0"/>
              <a:t>Directrice – Management Control (</a:t>
            </a:r>
            <a:r>
              <a:rPr lang="fr-FR" sz="860" kern="0" dirty="0" err="1" smtClean="0"/>
              <a:t>Integrated</a:t>
            </a:r>
            <a:r>
              <a:rPr lang="fr-FR" sz="860" kern="0" dirty="0" smtClean="0"/>
              <a:t> </a:t>
            </a:r>
            <a:r>
              <a:rPr lang="fr-FR" sz="860" kern="0" dirty="0" err="1" smtClean="0"/>
              <a:t>subsidiaries</a:t>
            </a:r>
            <a:r>
              <a:rPr lang="fr-FR" sz="860" kern="0" dirty="0" smtClean="0"/>
              <a:t>)</a:t>
            </a:r>
          </a:p>
          <a:p>
            <a:pPr marL="171450" lvl="1" indent="-171450" defTabSz="914400">
              <a:buFont typeface="Arial" panose="020B0604020202020204" pitchFamily="34" charset="0"/>
              <a:buChar char="•"/>
            </a:pPr>
            <a:r>
              <a:rPr lang="fr-FR" sz="860" b="1" kern="0" dirty="0" smtClean="0"/>
              <a:t>Romain Soulard : </a:t>
            </a:r>
            <a:r>
              <a:rPr lang="fr-FR" sz="860" kern="0" dirty="0" smtClean="0"/>
              <a:t>Directeur – Consolidation &amp; </a:t>
            </a:r>
            <a:r>
              <a:rPr lang="fr-FR" sz="860" kern="0" dirty="0" err="1" smtClean="0"/>
              <a:t>Reporting</a:t>
            </a:r>
            <a:endParaRPr lang="fr-FR" sz="860" kern="0" dirty="0" smtClean="0"/>
          </a:p>
          <a:p>
            <a:pPr marL="171450" lvl="1" indent="-171450" defTabSz="914400">
              <a:buFont typeface="Arial" panose="020B0604020202020204" pitchFamily="34" charset="0"/>
              <a:buChar char="•"/>
            </a:pPr>
            <a:r>
              <a:rPr lang="fr-FR" sz="860" b="1" kern="0" dirty="0" smtClean="0"/>
              <a:t>Solange </a:t>
            </a:r>
            <a:r>
              <a:rPr lang="fr-FR" sz="860" b="1" kern="0" dirty="0" err="1" smtClean="0"/>
              <a:t>Viegas</a:t>
            </a:r>
            <a:r>
              <a:rPr lang="fr-FR" sz="860" b="1" kern="0" dirty="0" smtClean="0"/>
              <a:t> Dos Reis : </a:t>
            </a:r>
            <a:r>
              <a:rPr lang="fr-FR" sz="860" kern="0" dirty="0" smtClean="0"/>
              <a:t>Directrice - </a:t>
            </a:r>
            <a:r>
              <a:rPr lang="fr-FR" sz="860" kern="0" dirty="0" err="1" smtClean="0"/>
              <a:t>Legal</a:t>
            </a:r>
            <a:endParaRPr lang="fr-FR" sz="860" kern="0" dirty="0" smtClean="0"/>
          </a:p>
          <a:p>
            <a:pPr marL="171450" lvl="1" indent="-171450" defTabSz="914400">
              <a:buFont typeface="Arial" panose="020B0604020202020204" pitchFamily="34" charset="0"/>
              <a:buChar char="•"/>
            </a:pPr>
            <a:r>
              <a:rPr lang="fr-FR" sz="860" b="1" kern="0" dirty="0"/>
              <a:t>Sandrine </a:t>
            </a:r>
            <a:r>
              <a:rPr lang="fr-FR" sz="860" b="1" kern="0" dirty="0" smtClean="0"/>
              <a:t>Bossard </a:t>
            </a:r>
            <a:r>
              <a:rPr lang="fr-FR" sz="860" b="1" kern="0" dirty="0"/>
              <a:t>: </a:t>
            </a:r>
            <a:r>
              <a:rPr lang="fr-FR" sz="860" kern="0" dirty="0"/>
              <a:t>Directrice des Ressources </a:t>
            </a:r>
            <a:r>
              <a:rPr lang="fr-FR" sz="860" kern="0" dirty="0" smtClean="0"/>
              <a:t>Humaines</a:t>
            </a:r>
            <a:endParaRPr lang="fr-FR" sz="860" b="1" kern="0" dirty="0" smtClean="0"/>
          </a:p>
          <a:p>
            <a:pPr marL="171450" lvl="1" indent="-171450" defTabSz="914400">
              <a:buFont typeface="Arial" panose="020B0604020202020204" pitchFamily="34" charset="0"/>
              <a:buChar char="•"/>
            </a:pPr>
            <a:r>
              <a:rPr lang="fr-FR" sz="860" b="1" kern="0" dirty="0" smtClean="0"/>
              <a:t>Sébastien Surat : </a:t>
            </a:r>
            <a:r>
              <a:rPr lang="fr-FR" sz="860" kern="0" dirty="0" smtClean="0"/>
              <a:t>Responsable comptabilité générale</a:t>
            </a:r>
            <a:endParaRPr lang="fr-FR" sz="860" b="1" kern="0" dirty="0" smtClean="0"/>
          </a:p>
          <a:p>
            <a:pPr marL="171450" lvl="1" indent="-171450" defTabSz="914400">
              <a:buFont typeface="Arial" panose="020B0604020202020204" pitchFamily="34" charset="0"/>
              <a:buChar char="•"/>
            </a:pPr>
            <a:r>
              <a:rPr lang="fr-FR" sz="860" b="1" kern="0" dirty="0" smtClean="0"/>
              <a:t>Abdelhakim </a:t>
            </a:r>
            <a:r>
              <a:rPr lang="fr-FR" sz="860" b="1" kern="0" dirty="0" err="1" smtClean="0"/>
              <a:t>Teyeb</a:t>
            </a:r>
            <a:r>
              <a:rPr lang="fr-FR" sz="860" b="1" kern="0" dirty="0" smtClean="0"/>
              <a:t> : </a:t>
            </a:r>
            <a:r>
              <a:rPr lang="fr-FR" sz="860" kern="0" dirty="0" smtClean="0"/>
              <a:t>Responsable comptabilité clients</a:t>
            </a:r>
          </a:p>
          <a:p>
            <a:pPr marL="171450" lvl="1" indent="-171450" defTabSz="914400">
              <a:buFont typeface="Arial" panose="020B0604020202020204" pitchFamily="34" charset="0"/>
              <a:buChar char="•"/>
            </a:pPr>
            <a:r>
              <a:rPr lang="fr-FR" sz="860" b="1" kern="0" dirty="0" smtClean="0"/>
              <a:t>Julien Fernandez : </a:t>
            </a:r>
            <a:r>
              <a:rPr lang="fr-FR" sz="860" kern="0" dirty="0" smtClean="0"/>
              <a:t>Responsable comptabilité fournisseurs</a:t>
            </a:r>
          </a:p>
          <a:p>
            <a:pPr marL="171450" lvl="1" indent="-171450" defTabSz="914400">
              <a:buFont typeface="Arial" panose="020B0604020202020204" pitchFamily="34" charset="0"/>
              <a:buChar char="•"/>
            </a:pPr>
            <a:r>
              <a:rPr lang="fr-FR" sz="860" b="1" kern="0" dirty="0" smtClean="0"/>
              <a:t>Elena </a:t>
            </a:r>
            <a:r>
              <a:rPr lang="fr-FR" sz="860" b="1" kern="0" dirty="0" err="1" smtClean="0"/>
              <a:t>Quatrini</a:t>
            </a:r>
            <a:r>
              <a:rPr lang="fr-FR" sz="860" b="1" kern="0" dirty="0" smtClean="0"/>
              <a:t> : </a:t>
            </a:r>
            <a:r>
              <a:rPr lang="fr-FR" sz="860" kern="0" dirty="0" smtClean="0"/>
              <a:t>Responsable comptabilité Believe International</a:t>
            </a:r>
          </a:p>
          <a:p>
            <a:pPr marL="171450" lvl="1" indent="-171450" defTabSz="914400">
              <a:buFont typeface="Arial" panose="020B0604020202020204" pitchFamily="34" charset="0"/>
              <a:buChar char="•"/>
            </a:pPr>
            <a:r>
              <a:rPr lang="fr-FR" sz="860" b="1" kern="0" dirty="0" smtClean="0"/>
              <a:t>Clémence </a:t>
            </a:r>
            <a:r>
              <a:rPr lang="fr-FR" sz="860" b="1" kern="0" dirty="0" err="1" smtClean="0"/>
              <a:t>Diette</a:t>
            </a:r>
            <a:r>
              <a:rPr lang="fr-FR" sz="860" b="1" kern="0" dirty="0" smtClean="0"/>
              <a:t> : </a:t>
            </a:r>
            <a:r>
              <a:rPr lang="fr-FR" sz="860" kern="0" dirty="0" smtClean="0"/>
              <a:t>Responsable Contrôle de Gestion – </a:t>
            </a:r>
            <a:r>
              <a:rPr lang="fr-FR" sz="860" kern="0" dirty="0" err="1" smtClean="0"/>
              <a:t>Retail</a:t>
            </a:r>
            <a:endParaRPr lang="fr-FR" sz="860" kern="0" dirty="0" smtClean="0"/>
          </a:p>
          <a:p>
            <a:pPr marL="171450" lvl="1" indent="-171450" defTabSz="914400">
              <a:buFont typeface="Arial" panose="020B0604020202020204" pitchFamily="34" charset="0"/>
              <a:buChar char="•"/>
            </a:pPr>
            <a:r>
              <a:rPr lang="fr-FR" sz="860" b="1" kern="0" dirty="0"/>
              <a:t>Térence </a:t>
            </a:r>
            <a:r>
              <a:rPr lang="fr-FR" sz="860" b="1" kern="0" dirty="0" err="1" smtClean="0"/>
              <a:t>Chevallereau</a:t>
            </a:r>
            <a:r>
              <a:rPr lang="fr-FR" sz="860" b="1" kern="0" dirty="0" smtClean="0"/>
              <a:t>: </a:t>
            </a:r>
            <a:r>
              <a:rPr lang="fr-FR" sz="860" kern="0" dirty="0"/>
              <a:t>Responsable Trésorerie </a:t>
            </a:r>
            <a:endParaRPr lang="fr-FR" sz="860" kern="0" dirty="0" smtClean="0"/>
          </a:p>
          <a:p>
            <a:pPr marL="171450" lvl="1" indent="-171450" defTabSz="914400">
              <a:buFont typeface="Arial" panose="020B0604020202020204" pitchFamily="34" charset="0"/>
              <a:buChar char="•"/>
            </a:pPr>
            <a:r>
              <a:rPr lang="fr-FR" sz="860" b="1" kern="0" dirty="0" smtClean="0"/>
              <a:t>Corine </a:t>
            </a:r>
            <a:r>
              <a:rPr lang="fr-FR" sz="860" b="1" kern="0" dirty="0" err="1" smtClean="0"/>
              <a:t>Begot</a:t>
            </a:r>
            <a:r>
              <a:rPr lang="fr-FR" sz="860" b="1" kern="0" dirty="0" smtClean="0"/>
              <a:t> : </a:t>
            </a:r>
            <a:r>
              <a:rPr lang="fr-FR" sz="860" kern="0" dirty="0" smtClean="0"/>
              <a:t>Comptabilité – </a:t>
            </a:r>
            <a:r>
              <a:rPr lang="fr-FR" sz="860" kern="0" dirty="0" err="1" smtClean="0"/>
              <a:t>Integrated</a:t>
            </a:r>
            <a:r>
              <a:rPr lang="fr-FR" sz="860" kern="0" dirty="0" smtClean="0"/>
              <a:t> </a:t>
            </a:r>
            <a:r>
              <a:rPr lang="fr-FR" sz="860" kern="0" dirty="0" err="1" smtClean="0"/>
              <a:t>subsidiaries</a:t>
            </a:r>
            <a:r>
              <a:rPr lang="fr-FR" sz="860" kern="0" dirty="0" smtClean="0"/>
              <a:t> </a:t>
            </a:r>
            <a:r>
              <a:rPr lang="fr-FR" sz="860" kern="0" dirty="0" err="1" smtClean="0"/>
              <a:t>accounting</a:t>
            </a:r>
            <a:endParaRPr lang="fr-FR" sz="860" kern="0" dirty="0" smtClean="0"/>
          </a:p>
          <a:p>
            <a:pPr marL="171450" lvl="1" indent="-171450" defTabSz="914400">
              <a:buFont typeface="Arial" panose="020B0604020202020204" pitchFamily="34" charset="0"/>
              <a:buChar char="•"/>
            </a:pPr>
            <a:r>
              <a:rPr lang="fr-FR" sz="860" b="1" kern="0" dirty="0" smtClean="0"/>
              <a:t>Benjamin Papillon : </a:t>
            </a:r>
            <a:r>
              <a:rPr lang="fr-FR" sz="860" kern="0" dirty="0" smtClean="0"/>
              <a:t>Contrôleur de Gestion - Distribution</a:t>
            </a:r>
          </a:p>
          <a:p>
            <a:pPr marL="171450" lvl="1" indent="-171450" defTabSz="914400">
              <a:buFont typeface="Arial" panose="020B0604020202020204" pitchFamily="34" charset="0"/>
              <a:buChar char="•"/>
            </a:pPr>
            <a:r>
              <a:rPr lang="fr-FR" sz="860" b="1" kern="0" dirty="0" smtClean="0"/>
              <a:t>Hélène </a:t>
            </a:r>
            <a:r>
              <a:rPr lang="fr-FR" sz="860" b="1" kern="0" dirty="0" err="1" smtClean="0"/>
              <a:t>Grosleron</a:t>
            </a:r>
            <a:r>
              <a:rPr lang="fr-FR" sz="860" b="1" kern="0" dirty="0" smtClean="0"/>
              <a:t> : </a:t>
            </a:r>
            <a:r>
              <a:rPr lang="fr-FR" sz="860" kern="0" dirty="0" smtClean="0"/>
              <a:t>Contrôleur de Gestion - Label et ASD</a:t>
            </a:r>
          </a:p>
          <a:p>
            <a:pPr marL="171450" lvl="1" indent="-171450" defTabSz="914400">
              <a:buFont typeface="Arial" panose="020B0604020202020204" pitchFamily="34" charset="0"/>
              <a:buChar char="•"/>
            </a:pPr>
            <a:r>
              <a:rPr lang="fr-FR" sz="860" b="1" kern="0" dirty="0" smtClean="0"/>
              <a:t>Stephen </a:t>
            </a:r>
            <a:r>
              <a:rPr lang="fr-FR" sz="860" b="1" kern="0" dirty="0" err="1" smtClean="0"/>
              <a:t>Choiset</a:t>
            </a:r>
            <a:r>
              <a:rPr lang="fr-FR" sz="860" b="1" kern="0" dirty="0" smtClean="0"/>
              <a:t> </a:t>
            </a:r>
            <a:r>
              <a:rPr lang="fr-FR" sz="860" kern="0" dirty="0" smtClean="0"/>
              <a:t>: Finance </a:t>
            </a:r>
            <a:r>
              <a:rPr lang="fr-FR" sz="860" kern="0" dirty="0" err="1" smtClean="0"/>
              <a:t>operations</a:t>
            </a:r>
            <a:endParaRPr lang="fr-FR" sz="860" kern="0" dirty="0" smtClean="0"/>
          </a:p>
          <a:p>
            <a:pPr marL="171450" lvl="1" indent="-171450" defTabSz="914400">
              <a:buFont typeface="Arial" panose="020B0604020202020204" pitchFamily="34" charset="0"/>
              <a:buChar char="•"/>
            </a:pPr>
            <a:r>
              <a:rPr lang="fr-FR" sz="860" b="1" kern="0" dirty="0" smtClean="0"/>
              <a:t>Sandrine </a:t>
            </a:r>
            <a:r>
              <a:rPr lang="fr-FR" sz="860" b="1" kern="0" dirty="0" err="1" smtClean="0"/>
              <a:t>Lalau-Keraly</a:t>
            </a:r>
            <a:r>
              <a:rPr lang="fr-FR" sz="860" b="1" kern="0" dirty="0" smtClean="0"/>
              <a:t> : </a:t>
            </a:r>
            <a:r>
              <a:rPr lang="fr-FR" sz="860" kern="0" dirty="0" smtClean="0"/>
              <a:t>Finance </a:t>
            </a:r>
            <a:r>
              <a:rPr lang="fr-FR" sz="860" kern="0" dirty="0" err="1" smtClean="0"/>
              <a:t>operations</a:t>
            </a:r>
            <a:endParaRPr lang="fr-FR" sz="860" kern="0" dirty="0" smtClean="0"/>
          </a:p>
          <a:p>
            <a:pPr marL="171450" lvl="1" indent="-171450" defTabSz="914400">
              <a:buFont typeface="Arial" panose="020B0604020202020204" pitchFamily="34" charset="0"/>
              <a:buChar char="•"/>
            </a:pPr>
            <a:r>
              <a:rPr lang="fr-FR" sz="860" b="1" kern="0" dirty="0" smtClean="0"/>
              <a:t>Benjamin Terray : </a:t>
            </a:r>
            <a:r>
              <a:rPr lang="fr-FR" sz="860" kern="0" dirty="0" err="1" smtClean="0"/>
              <a:t>Director</a:t>
            </a:r>
            <a:r>
              <a:rPr lang="fr-FR" sz="860" kern="0" dirty="0" smtClean="0"/>
              <a:t> – </a:t>
            </a:r>
            <a:r>
              <a:rPr lang="fr-FR" sz="860" kern="0" dirty="0" err="1" smtClean="0"/>
              <a:t>Rights</a:t>
            </a:r>
            <a:r>
              <a:rPr lang="fr-FR" sz="860" kern="0" dirty="0" smtClean="0"/>
              <a:t> Operations</a:t>
            </a:r>
          </a:p>
          <a:p>
            <a:pPr marL="171450" lvl="1" indent="-171450" defTabSz="914400">
              <a:buFont typeface="Arial" panose="020B0604020202020204" pitchFamily="34" charset="0"/>
              <a:buChar char="•"/>
            </a:pPr>
            <a:r>
              <a:rPr lang="fr-FR" sz="860" b="1" kern="0" dirty="0" smtClean="0"/>
              <a:t>Sebastien </a:t>
            </a:r>
            <a:r>
              <a:rPr lang="fr-FR" sz="860" b="1" kern="0" dirty="0" err="1" smtClean="0"/>
              <a:t>Chochoy</a:t>
            </a:r>
            <a:r>
              <a:rPr lang="fr-FR" sz="860" b="1" kern="0" dirty="0" smtClean="0"/>
              <a:t> : </a:t>
            </a:r>
            <a:r>
              <a:rPr lang="fr-FR" sz="860" kern="0" dirty="0" smtClean="0"/>
              <a:t>Senior </a:t>
            </a:r>
            <a:r>
              <a:rPr lang="fr-FR" sz="860" kern="0" dirty="0" err="1" smtClean="0"/>
              <a:t>Reporting</a:t>
            </a:r>
            <a:r>
              <a:rPr lang="fr-FR" sz="860" kern="0" dirty="0" smtClean="0"/>
              <a:t> and Consolidation </a:t>
            </a:r>
            <a:r>
              <a:rPr lang="fr-FR" sz="860" kern="0" dirty="0" err="1" smtClean="0"/>
              <a:t>analsy</a:t>
            </a:r>
            <a:r>
              <a:rPr lang="fr-FR" sz="860" kern="0" dirty="0" smtClean="0"/>
              <a:t> – </a:t>
            </a:r>
            <a:r>
              <a:rPr lang="fr-FR" sz="860" kern="0" dirty="0" err="1" smtClean="0"/>
              <a:t>Tool</a:t>
            </a:r>
            <a:r>
              <a:rPr lang="fr-FR" sz="860" kern="0" dirty="0" smtClean="0"/>
              <a:t> </a:t>
            </a:r>
            <a:r>
              <a:rPr lang="fr-FR" sz="860" kern="0" dirty="0" err="1" smtClean="0"/>
              <a:t>referent</a:t>
            </a:r>
            <a:endParaRPr lang="fr-FR" sz="860" kern="0" dirty="0" smtClean="0"/>
          </a:p>
          <a:p>
            <a:pPr marL="171450" lvl="1" indent="-171450" defTabSz="914400">
              <a:spcAft>
                <a:spcPts val="200"/>
              </a:spcAft>
              <a:buFont typeface="Arial" panose="020B0604020202020204" pitchFamily="34" charset="0"/>
              <a:buChar char="•"/>
            </a:pPr>
            <a:r>
              <a:rPr lang="fr-FR" sz="860" b="1" kern="0" dirty="0" err="1"/>
              <a:t>Dorianne</a:t>
            </a:r>
            <a:r>
              <a:rPr lang="fr-FR" sz="860" b="1" kern="0" dirty="0"/>
              <a:t> </a:t>
            </a:r>
            <a:r>
              <a:rPr lang="fr-FR" sz="860" b="1" kern="0" dirty="0" err="1" smtClean="0"/>
              <a:t>Thieury</a:t>
            </a:r>
            <a:r>
              <a:rPr lang="fr-FR" sz="860" b="1" kern="0" dirty="0" smtClean="0"/>
              <a:t> </a:t>
            </a:r>
            <a:r>
              <a:rPr lang="fr-FR" sz="860" b="1" kern="0" dirty="0"/>
              <a:t>: </a:t>
            </a:r>
            <a:r>
              <a:rPr lang="fr-FR" sz="860" kern="0" dirty="0"/>
              <a:t>Contrôleur de Gestion HR &amp; </a:t>
            </a:r>
            <a:r>
              <a:rPr lang="fr-FR" sz="860" kern="0" dirty="0" err="1"/>
              <a:t>Opex</a:t>
            </a:r>
            <a:r>
              <a:rPr lang="fr-FR" sz="860" kern="0" dirty="0"/>
              <a:t> </a:t>
            </a:r>
          </a:p>
          <a:p>
            <a:pPr marL="171450" lvl="1" indent="-171450" defTabSz="914400">
              <a:spcAft>
                <a:spcPts val="200"/>
              </a:spcAft>
              <a:buFont typeface="Arial" panose="020B0604020202020204" pitchFamily="34" charset="0"/>
              <a:buChar char="•"/>
            </a:pPr>
            <a:r>
              <a:rPr lang="fr-FR" sz="860" b="1" kern="0" dirty="0"/>
              <a:t>Marine </a:t>
            </a:r>
            <a:r>
              <a:rPr lang="fr-FR" sz="860" b="1" kern="0" dirty="0" err="1" smtClean="0"/>
              <a:t>Berchery</a:t>
            </a:r>
            <a:r>
              <a:rPr lang="fr-FR" sz="860" b="1" kern="0" dirty="0" smtClean="0"/>
              <a:t> </a:t>
            </a:r>
            <a:r>
              <a:rPr lang="fr-FR" sz="860" b="1" kern="0" dirty="0"/>
              <a:t>: </a:t>
            </a:r>
            <a:r>
              <a:rPr lang="fr-FR" sz="860" kern="0" dirty="0"/>
              <a:t>Ressources Humaine / Communication avec ADP</a:t>
            </a:r>
          </a:p>
          <a:p>
            <a:pPr lvl="1" defTabSz="914400">
              <a:spcAft>
                <a:spcPts val="0"/>
              </a:spcAft>
            </a:pPr>
            <a:endParaRPr lang="fr-FR" sz="860" kern="0" dirty="0" smtClean="0"/>
          </a:p>
          <a:p>
            <a:pPr lvl="1" defTabSz="914400"/>
            <a:r>
              <a:rPr lang="fr-FR" sz="860" kern="0" dirty="0" smtClean="0"/>
              <a:t>Nous </a:t>
            </a:r>
            <a:r>
              <a:rPr lang="fr-FR" sz="860" kern="0" dirty="0"/>
              <a:t>avons également réalisé des tests ponctuels permettant d’apprécier la qualité de la conception et l’efficacité opérationnelle de certains contrôles identifiés.</a:t>
            </a:r>
          </a:p>
          <a:p>
            <a:pPr lvl="1" defTabSz="914400"/>
            <a:r>
              <a:rPr lang="fr-FR" sz="860" kern="0" dirty="0"/>
              <a:t>Sur la base des travaux réalisés, nos constats et les recommandations associées sont présentées en partie 3 du présent document</a:t>
            </a:r>
            <a:r>
              <a:rPr lang="fr-FR" sz="860" kern="0" dirty="0" smtClean="0"/>
              <a:t>.</a:t>
            </a:r>
          </a:p>
          <a:p>
            <a:pPr defTabSz="914400"/>
            <a:r>
              <a:rPr lang="fr-FR" sz="1050" kern="0" dirty="0" smtClean="0"/>
              <a:t>Limites</a:t>
            </a:r>
          </a:p>
          <a:p>
            <a:pPr lvl="1" defTabSz="914400"/>
            <a:r>
              <a:rPr lang="fr-FR" sz="860" kern="0" dirty="0" smtClean="0"/>
              <a:t>Les observations que nous présentons dans ce rapport ne constituent en aucune façon une documentation du contrôle interne existant au sein de la société mais représente notre compréhension des processus à partir des entretiens que nous avons menés et de la documentation fournie.</a:t>
            </a:r>
            <a:endParaRPr lang="fr-FR" sz="860" kern="0" dirty="0"/>
          </a:p>
        </p:txBody>
      </p:sp>
    </p:spTree>
    <p:extLst>
      <p:ext uri="{BB962C8B-B14F-4D97-AF65-F5344CB8AC3E}">
        <p14:creationId xmlns:p14="http://schemas.microsoft.com/office/powerpoint/2010/main" val="2627227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11.xml><?xml version="1.0" encoding="utf-8"?>
<p:tagLst xmlns:a="http://schemas.openxmlformats.org/drawingml/2006/main" xmlns:r="http://schemas.openxmlformats.org/officeDocument/2006/relationships" xmlns:p="http://schemas.openxmlformats.org/presentationml/2006/main">
  <p:tag name="COPYRIGHT1" val="TRU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ADV_TOP" val="281.375"/>
  <p:tag name="ADV_LEFT" val="140.625"/>
  <p:tag name="ADV_HEIGHT" val="137"/>
  <p:tag name="ADV_WIDTH" val="311.625"/>
</p:tagLst>
</file>

<file path=ppt/tags/tag5.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6.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7.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8.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9.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2.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2c98b1a5-2cfc-442a-a2e0-fec9a6eebbee" ContentTypeId="0x0101003AA4056345C845F498FA698911C48DFD" PreviousValue="false"/>
</file>

<file path=customXml/itemProps1.xml><?xml version="1.0" encoding="utf-8"?>
<ds:datastoreItem xmlns:ds="http://schemas.openxmlformats.org/officeDocument/2006/customXml" ds:itemID="{56D28789-1A46-498A-98B6-4787539D9834}">
  <ds:schemaRefs>
    <ds:schemaRef ds:uri="http://schemas.microsoft.com/office/2006/metadata/properties"/>
    <ds:schemaRef ds:uri="http://schemas.microsoft.com/office/2006/documentManagement/types"/>
    <ds:schemaRef ds:uri="http://schemas.microsoft.com/sharepoint/v3"/>
    <ds:schemaRef ds:uri="6a830378-f1b4-47c6-a9ed-d1e22b7b28b4"/>
    <ds:schemaRef ds:uri="http://purl.org/dc/elements/1.1/"/>
    <ds:schemaRef ds:uri="http://schemas.microsoft.com/office/infopath/2007/PartnerControls"/>
    <ds:schemaRef ds:uri="http://schemas.openxmlformats.org/package/2006/metadata/core-properties"/>
    <ds:schemaRef ds:uri="2dc053e8-39c3-46f4-a45a-057eafd4ebc8"/>
    <ds:schemaRef ds:uri="http://purl.org/dc/terms/"/>
    <ds:schemaRef ds:uri="a50a5df6-2e97-4653-98bd-2a81b8e37061"/>
    <ds:schemaRef ds:uri="http://www.w3.org/XML/1998/namespace"/>
    <ds:schemaRef ds:uri="http://purl.org/dc/dcmitype/"/>
  </ds:schemaRefs>
</ds:datastoreItem>
</file>

<file path=customXml/itemProps2.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398CE6-D7DD-487F-93AF-2A9E1DC29F4B}">
  <ds:schemaRefs>
    <ds:schemaRef ds:uri="http://schemas.microsoft.com/sharepoint/v3/contenttype/forms"/>
  </ds:schemaRefs>
</ds:datastoreItem>
</file>

<file path=customXml/itemProps4.xml><?xml version="1.0" encoding="utf-8"?>
<ds:datastoreItem xmlns:ds="http://schemas.openxmlformats.org/officeDocument/2006/customXml" ds:itemID="{78F0FDA5-3845-4324-AAD0-8AA3C9C8B6AC}">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3946</TotalTime>
  <Words>5132</Words>
  <Application>Microsoft Office PowerPoint</Application>
  <PresentationFormat>Personnalisé</PresentationFormat>
  <Paragraphs>761</Paragraphs>
  <Slides>30</Slides>
  <Notes>30</Notes>
  <HiddenSlides>0</HiddenSlides>
  <MMClips>0</MMClips>
  <ScaleCrop>false</ScaleCrop>
  <HeadingPairs>
    <vt:vector size="8" baseType="variant">
      <vt:variant>
        <vt:lpstr>Polices utilisées</vt:lpstr>
      </vt:variant>
      <vt:variant>
        <vt:i4>13</vt:i4>
      </vt:variant>
      <vt:variant>
        <vt:lpstr>Thème</vt:lpstr>
      </vt:variant>
      <vt:variant>
        <vt:i4>3</vt:i4>
      </vt:variant>
      <vt:variant>
        <vt:lpstr>Serveurs OLE incorporés</vt:lpstr>
      </vt:variant>
      <vt:variant>
        <vt:i4>2</vt:i4>
      </vt:variant>
      <vt:variant>
        <vt:lpstr>Titres des diapositives</vt:lpstr>
      </vt:variant>
      <vt:variant>
        <vt:i4>30</vt:i4>
      </vt:variant>
    </vt:vector>
  </HeadingPairs>
  <TitlesOfParts>
    <vt:vector size="48" baseType="lpstr">
      <vt:lpstr>Arial</vt:lpstr>
      <vt:lpstr>Arial Black</vt:lpstr>
      <vt:lpstr>Calibri</vt:lpstr>
      <vt:lpstr>KPMG Extralight</vt:lpstr>
      <vt:lpstr>KPMG Logo</vt:lpstr>
      <vt:lpstr>Times New Roman</vt:lpstr>
      <vt:lpstr>Univers 45 Light</vt:lpstr>
      <vt:lpstr>Univers 47 CondensedLight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Visio</vt:lpstr>
      <vt:lpstr>BELIEVE S.A.S. Synthèse des diligences intérimaires</vt:lpstr>
      <vt:lpstr>Préambule</vt:lpstr>
      <vt:lpstr>Présentation PowerPoint</vt:lpstr>
      <vt:lpstr>Présentation PowerPoint</vt:lpstr>
      <vt:lpstr>Etendue de la mission et responsabilité des Commissaires aux comptes</vt:lpstr>
      <vt:lpstr>Responsabilité de la Direction et du Comité d’audit</vt:lpstr>
      <vt:lpstr>Présentation PowerPoint</vt:lpstr>
      <vt:lpstr>Présentation PowerPoint</vt:lpstr>
      <vt:lpstr>Présentation PowerPoint</vt:lpstr>
      <vt:lpstr>Présentation PowerPoint</vt:lpstr>
      <vt:lpstr>Répartition des principaux cycles pour l’audit des comptes sociaux</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SCHNELL Aurelie</cp:lastModifiedBy>
  <cp:revision>335</cp:revision>
  <cp:lastPrinted>2015-10-12T21:36:35Z</cp:lastPrinted>
  <dcterms:created xsi:type="dcterms:W3CDTF">2015-12-18T13:51:28Z</dcterms:created>
  <dcterms:modified xsi:type="dcterms:W3CDTF">2020-01-30T09:23:27Z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